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1" r:id="rId5"/>
    <p:sldId id="259" r:id="rId6"/>
    <p:sldId id="260" r:id="rId7"/>
    <p:sldId id="262" r:id="rId8"/>
    <p:sldId id="263" r:id="rId9"/>
    <p:sldId id="265" r:id="rId10"/>
    <p:sldId id="266" r:id="rId11"/>
    <p:sldId id="267" r:id="rId12"/>
    <p:sldId id="287" r:id="rId13"/>
    <p:sldId id="271" r:id="rId14"/>
    <p:sldId id="269" r:id="rId15"/>
    <p:sldId id="272" r:id="rId16"/>
    <p:sldId id="275" r:id="rId17"/>
    <p:sldId id="279" r:id="rId18"/>
    <p:sldId id="277" r:id="rId19"/>
    <p:sldId id="278" r:id="rId20"/>
    <p:sldId id="280" r:id="rId21"/>
    <p:sldId id="282" r:id="rId22"/>
    <p:sldId id="281" r:id="rId23"/>
    <p:sldId id="288" r:id="rId24"/>
    <p:sldId id="290"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F62B"/>
    <a:srgbClr val="1691F6"/>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B8A7E-3EBD-41D1-8050-0EF78E9A406A}" type="datetimeFigureOut">
              <a:rPr lang="ru-RU" smtClean="0"/>
              <a:pPr/>
              <a:t>30.11.2016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ADAF9-2B41-4158-A197-9878E343E3B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7DADAF9-2B41-4158-A197-9878E343E3B8}"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DADAF9-2B41-4158-A197-9878E343E3B8}"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748A43-9DB0-4559-96DD-457E2360BF08}" type="datetimeFigureOut">
              <a:rPr lang="ru-RU" smtClean="0"/>
              <a:pPr/>
              <a:t>30.11.2016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6A584B-98FD-4C9F-8964-55601F9CA79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48A43-9DB0-4559-96DD-457E2360BF08}" type="datetimeFigureOut">
              <a:rPr lang="ru-RU" smtClean="0"/>
              <a:pPr/>
              <a:t>30.11.2016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A584B-98FD-4C9F-8964-55601F9CA7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838200" y="2282825"/>
            <a:ext cx="7772400" cy="1470025"/>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t>Организация </a:t>
            </a:r>
            <a:b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br>
            <a: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t>непосредственно образовательной деятельности </a:t>
            </a:r>
            <a:b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br>
            <a:r>
              <a:rPr kumimoji="0" lang="ru-RU" sz="4400" b="1" i="0" u="none" strike="noStrike" kern="1200" cap="none" spc="0" normalizeH="0" baseline="0" noProof="0" dirty="0" smtClean="0">
                <a:ln>
                  <a:noFill/>
                </a:ln>
                <a:solidFill>
                  <a:schemeClr val="accent6">
                    <a:lumMod val="50000"/>
                  </a:schemeClr>
                </a:solidFill>
                <a:effectLst/>
                <a:uLnTx/>
                <a:uFillTx/>
                <a:latin typeface="Book Antiqua" pitchFamily="18" charset="0"/>
                <a:ea typeface="+mj-ea"/>
                <a:cs typeface="+mj-cs"/>
              </a:rPr>
              <a:t>в соответствии с ФГОС </a:t>
            </a:r>
          </a:p>
        </p:txBody>
      </p:sp>
      <p:pic>
        <p:nvPicPr>
          <p:cNvPr id="1026" name="Picture 2" descr="F:\рамка112.PNG"/>
          <p:cNvPicPr>
            <a:picLocks noChangeAspect="1" noChangeArrowheads="1"/>
          </p:cNvPicPr>
          <p:nvPr/>
        </p:nvPicPr>
        <p:blipFill>
          <a:blip r:embed="rId2" cstate="print"/>
          <a:srcRect/>
          <a:stretch>
            <a:fillRect/>
          </a:stretch>
        </p:blipFill>
        <p:spPr bwMode="auto">
          <a:xfrm>
            <a:off x="-142908" y="0"/>
            <a:ext cx="9286908"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214282" y="0"/>
            <a:ext cx="8786874" cy="1052736"/>
          </a:xfrm>
          <a:prstGeom prst="horizontalScroll">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rgbClr val="FF0000"/>
                </a:solidFill>
                <a:latin typeface="Century Schoolbook" pitchFamily="18" charset="0"/>
              </a:rPr>
              <a:t>ЦЕЛИ</a:t>
            </a:r>
            <a:r>
              <a:rPr lang="ru-RU" sz="2500" b="1" dirty="0" smtClean="0">
                <a:solidFill>
                  <a:schemeClr val="bg2">
                    <a:lumMod val="25000"/>
                  </a:schemeClr>
                </a:solidFill>
                <a:latin typeface="Century Schoolbook" pitchFamily="18" charset="0"/>
              </a:rPr>
              <a:t> непосредственно образовательной деятельности </a:t>
            </a:r>
            <a:endParaRPr lang="ru-RU" sz="2500" b="1" dirty="0">
              <a:solidFill>
                <a:schemeClr val="bg2">
                  <a:lumMod val="25000"/>
                </a:schemeClr>
              </a:solidFill>
              <a:latin typeface="Century Schoolbook" pitchFamily="18" charset="0"/>
            </a:endParaRPr>
          </a:p>
        </p:txBody>
      </p:sp>
      <p:sp>
        <p:nvSpPr>
          <p:cNvPr id="7" name="Горизонтальный свиток 6"/>
          <p:cNvSpPr/>
          <p:nvPr/>
        </p:nvSpPr>
        <p:spPr>
          <a:xfrm>
            <a:off x="4788024" y="5157192"/>
            <a:ext cx="4143404" cy="144000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Century Schoolbook" pitchFamily="18" charset="0"/>
              </a:rPr>
              <a:t>РАЗВИВАЮЩАЯ НОД </a:t>
            </a:r>
          </a:p>
          <a:p>
            <a:pPr algn="ctr"/>
            <a:r>
              <a:rPr lang="ru-RU" sz="1400" dirty="0" smtClean="0">
                <a:solidFill>
                  <a:schemeClr val="tx1"/>
                </a:solidFill>
                <a:latin typeface="Century Schoolbook" pitchFamily="18" charset="0"/>
              </a:rPr>
              <a:t>ИСПОЛЬЗОВАНИЕ ДЕТЬМИ ПРИОБРЕТЕННОГО ОПЫТА, </a:t>
            </a:r>
          </a:p>
          <a:p>
            <a:pPr algn="ctr"/>
            <a:r>
              <a:rPr lang="ru-RU" sz="1400" dirty="0" smtClean="0">
                <a:solidFill>
                  <a:schemeClr val="tx1"/>
                </a:solidFill>
                <a:latin typeface="Century Schoolbook" pitchFamily="18" charset="0"/>
              </a:rPr>
              <a:t>САМОСТОЯТЕЛЬНОЕ ДОБЫВАНИЕ ЗНАНИЯ </a:t>
            </a:r>
            <a:endParaRPr lang="ru-RU" sz="1400" dirty="0">
              <a:solidFill>
                <a:schemeClr val="tx1"/>
              </a:solidFill>
              <a:latin typeface="Century Schoolbook" pitchFamily="18" charset="0"/>
            </a:endParaRPr>
          </a:p>
        </p:txBody>
      </p:sp>
      <p:pic>
        <p:nvPicPr>
          <p:cNvPr id="6146" name="Picture 2" descr="C:\Documents and Settings\User\Мои документы\Мои рисунки\фото детей к презентации\IMG_9766.jpg"/>
          <p:cNvPicPr>
            <a:picLocks noChangeAspect="1" noChangeArrowheads="1"/>
          </p:cNvPicPr>
          <p:nvPr/>
        </p:nvPicPr>
        <p:blipFill>
          <a:blip r:embed="rId2" cstate="print"/>
          <a:srcRect/>
          <a:stretch>
            <a:fillRect/>
          </a:stretch>
        </p:blipFill>
        <p:spPr bwMode="auto">
          <a:xfrm>
            <a:off x="500034" y="1071546"/>
            <a:ext cx="2880755" cy="2173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Documents and Settings\User\Мои документы\Мои рисунки\фото детей к презентации\IMG_9769.jpg"/>
          <p:cNvPicPr>
            <a:picLocks noChangeAspect="1" noChangeArrowheads="1"/>
          </p:cNvPicPr>
          <p:nvPr/>
        </p:nvPicPr>
        <p:blipFill>
          <a:blip r:embed="rId3" cstate="print"/>
          <a:srcRect/>
          <a:stretch>
            <a:fillRect/>
          </a:stretch>
        </p:blipFill>
        <p:spPr bwMode="auto">
          <a:xfrm>
            <a:off x="1785918" y="3000372"/>
            <a:ext cx="2357454" cy="2195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C:\Documents and Settings\User\Мои документы\Мои рисунки\фото детей к презентации\IMG_9771.jpg"/>
          <p:cNvPicPr>
            <a:picLocks noChangeAspect="1" noChangeArrowheads="1"/>
          </p:cNvPicPr>
          <p:nvPr/>
        </p:nvPicPr>
        <p:blipFill>
          <a:blip r:embed="rId4" cstate="print"/>
          <a:srcRect/>
          <a:stretch>
            <a:fillRect/>
          </a:stretch>
        </p:blipFill>
        <p:spPr bwMode="auto">
          <a:xfrm>
            <a:off x="6000760" y="3000372"/>
            <a:ext cx="2571768" cy="2090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5" cstate="print"/>
          <a:srcRect/>
          <a:stretch>
            <a:fillRect/>
          </a:stretch>
        </p:blipFill>
        <p:spPr bwMode="auto">
          <a:xfrm>
            <a:off x="4427984" y="1196752"/>
            <a:ext cx="1589676"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Горизонтальный свиток 8"/>
          <p:cNvSpPr/>
          <p:nvPr/>
        </p:nvSpPr>
        <p:spPr>
          <a:xfrm>
            <a:off x="395536" y="5229200"/>
            <a:ext cx="3929090" cy="1440000"/>
          </a:xfrm>
          <a:prstGeom prst="horizontalScroll">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Century Schoolbook" pitchFamily="18" charset="0"/>
              </a:rPr>
              <a:t>ТРАДИЦИОННАЯ НОД</a:t>
            </a:r>
          </a:p>
          <a:p>
            <a:pPr algn="ctr"/>
            <a:r>
              <a:rPr lang="ru-RU" sz="1400" b="1" dirty="0" smtClean="0">
                <a:solidFill>
                  <a:schemeClr val="tx1"/>
                </a:solidFill>
                <a:latin typeface="Century Schoolbook" pitchFamily="18" charset="0"/>
              </a:rPr>
              <a:t> </a:t>
            </a:r>
            <a:r>
              <a:rPr lang="ru-RU" sz="1400" dirty="0" smtClean="0">
                <a:solidFill>
                  <a:schemeClr val="tx1"/>
                </a:solidFill>
                <a:latin typeface="Century Schoolbook" pitchFamily="18" charset="0"/>
              </a:rPr>
              <a:t>НАКОПЛЕНИЕ ДЕТЬМИ НЕОБХОДИМОГО ЛИЧНОСТНОГО ОПЫТА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142844" y="0"/>
            <a:ext cx="8858312" cy="1071546"/>
          </a:xfrm>
          <a:prstGeom prst="horizontalScroll">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Century Schoolbook" pitchFamily="18" charset="0"/>
              </a:rPr>
              <a:t>ЗАДАЧИ </a:t>
            </a:r>
          </a:p>
          <a:p>
            <a:pPr algn="ctr"/>
            <a:r>
              <a:rPr lang="ru-RU" sz="2400" b="1" dirty="0" smtClean="0">
                <a:solidFill>
                  <a:schemeClr val="bg2">
                    <a:lumMod val="10000"/>
                  </a:schemeClr>
                </a:solidFill>
                <a:latin typeface="Century Schoolbook" pitchFamily="18" charset="0"/>
              </a:rPr>
              <a:t>непосредственно образовательной деятельности </a:t>
            </a:r>
            <a:endParaRPr lang="ru-RU" sz="2400" dirty="0">
              <a:solidFill>
                <a:schemeClr val="bg2">
                  <a:lumMod val="10000"/>
                </a:schemeClr>
              </a:solidFill>
              <a:latin typeface="Century Schoolbook" pitchFamily="18" charset="0"/>
            </a:endParaRPr>
          </a:p>
        </p:txBody>
      </p:sp>
      <p:sp>
        <p:nvSpPr>
          <p:cNvPr id="6" name="Прямоугольник 5"/>
          <p:cNvSpPr/>
          <p:nvPr/>
        </p:nvSpPr>
        <p:spPr>
          <a:xfrm>
            <a:off x="251520" y="1000108"/>
            <a:ext cx="5184576" cy="2357454"/>
          </a:xfrm>
          <a:prstGeom prst="rect">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i="1" u="sng" dirty="0" smtClean="0">
                <a:solidFill>
                  <a:schemeClr val="tx1"/>
                </a:solidFill>
                <a:latin typeface="Century Schoolbook" pitchFamily="18" charset="0"/>
              </a:rPr>
              <a:t>Обучающая:</a:t>
            </a:r>
            <a:r>
              <a:rPr lang="ru-RU" sz="1500" b="1" i="1" dirty="0" smtClean="0">
                <a:solidFill>
                  <a:schemeClr val="tx1"/>
                </a:solidFill>
                <a:latin typeface="Century Schoolbook" pitchFamily="18" charset="0"/>
              </a:rPr>
              <a:t> повышать уровень развития ребёнка. </a:t>
            </a:r>
          </a:p>
          <a:p>
            <a:r>
              <a:rPr lang="ru-RU" sz="1500" b="1" i="1" u="sng" dirty="0" smtClean="0">
                <a:solidFill>
                  <a:schemeClr val="tx1"/>
                </a:solidFill>
                <a:latin typeface="Century Schoolbook" pitchFamily="18" charset="0"/>
              </a:rPr>
              <a:t>Воспитательная</a:t>
            </a:r>
            <a:r>
              <a:rPr lang="ru-RU" sz="1500" b="1" i="1" dirty="0" smtClean="0">
                <a:solidFill>
                  <a:schemeClr val="tx1"/>
                </a:solidFill>
                <a:latin typeface="Century Schoolbook" pitchFamily="18" charset="0"/>
              </a:rPr>
              <a:t>: формировать нравственные качества личности, взгляды и убеждения. </a:t>
            </a:r>
          </a:p>
          <a:p>
            <a:r>
              <a:rPr lang="ru-RU" sz="1500" b="1" i="1" u="sng" dirty="0" smtClean="0">
                <a:solidFill>
                  <a:schemeClr val="tx1"/>
                </a:solidFill>
                <a:latin typeface="Century Schoolbook" pitchFamily="18" charset="0"/>
              </a:rPr>
              <a:t>Развивающая</a:t>
            </a:r>
            <a:r>
              <a:rPr lang="ru-RU" sz="1500" b="1" i="1" dirty="0" smtClean="0">
                <a:solidFill>
                  <a:schemeClr val="tx1"/>
                </a:solidFill>
                <a:latin typeface="Century Schoolbook" pitchFamily="18" charset="0"/>
              </a:rPr>
              <a:t>: при обучении развивать у воспитанников познавательный интерес, творческие способности, волю, эмоции, познавательные способности – речь, память, внимание, воображение, восприятие. </a:t>
            </a:r>
            <a:endParaRPr lang="ru-RU" sz="1500" dirty="0">
              <a:solidFill>
                <a:schemeClr val="tx1"/>
              </a:solidFill>
              <a:latin typeface="Century Schoolbook" pitchFamily="18" charset="0"/>
            </a:endParaRPr>
          </a:p>
        </p:txBody>
      </p:sp>
      <p:pic>
        <p:nvPicPr>
          <p:cNvPr id="7170" name="Picture 2" descr="C:\Documents and Settings\User\Мои документы\Мои рисунки\открытые занятия по самообразованию\Изображение 076.jpg"/>
          <p:cNvPicPr>
            <a:picLocks noChangeAspect="1" noChangeArrowheads="1"/>
          </p:cNvPicPr>
          <p:nvPr/>
        </p:nvPicPr>
        <p:blipFill>
          <a:blip r:embed="rId2" cstate="print"/>
          <a:srcRect/>
          <a:stretch>
            <a:fillRect/>
          </a:stretch>
        </p:blipFill>
        <p:spPr bwMode="auto">
          <a:xfrm>
            <a:off x="571472" y="3500438"/>
            <a:ext cx="3214710" cy="324285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7171" name="Picture 3" descr="C:\Documents and Settings\User\Мои документы\Мои рисунки\к итоговым мероприятиям\по самообразованию\средняя нетрадиционные техники Р,М\Изображение 015.jpg"/>
          <p:cNvPicPr>
            <a:picLocks noChangeAspect="1" noChangeArrowheads="1"/>
          </p:cNvPicPr>
          <p:nvPr/>
        </p:nvPicPr>
        <p:blipFill>
          <a:blip r:embed="rId3" cstate="print"/>
          <a:srcRect/>
          <a:stretch>
            <a:fillRect/>
          </a:stretch>
        </p:blipFill>
        <p:spPr bwMode="auto">
          <a:xfrm>
            <a:off x="5500694" y="1071546"/>
            <a:ext cx="3309857" cy="241418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7172" name="Picture 4" descr="C:\Documents and Settings\User\Мои документы\Мои рисунки\к итоговым мероприятиям\по самообразованию\2-я младшая мнемотехника\Изображение 055.jpg"/>
          <p:cNvPicPr>
            <a:picLocks noChangeAspect="1" noChangeArrowheads="1"/>
          </p:cNvPicPr>
          <p:nvPr/>
        </p:nvPicPr>
        <p:blipFill>
          <a:blip r:embed="rId4" cstate="print"/>
          <a:srcRect/>
          <a:stretch>
            <a:fillRect/>
          </a:stretch>
        </p:blipFill>
        <p:spPr bwMode="auto">
          <a:xfrm>
            <a:off x="4250274" y="3540422"/>
            <a:ext cx="4036502" cy="310328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285720" y="357166"/>
            <a:ext cx="8643998" cy="6215106"/>
          </a:xfrm>
          <a:prstGeom prst="horizontalScroll">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2000" b="1" dirty="0" smtClean="0">
                <a:solidFill>
                  <a:srgbClr val="C00000"/>
                </a:solidFill>
                <a:latin typeface="Century Schoolbook" pitchFamily="18" charset="0"/>
              </a:rPr>
              <a:t>То, что предлагает делать взрослый, ребенку обязательно должно быть нужно и интересно. Осмысленность для ребенка предлагаемой взрослым деятельности - главный залог развивающего эффекта. </a:t>
            </a:r>
          </a:p>
          <a:p>
            <a:pPr>
              <a:buFont typeface="Arial" pitchFamily="34" charset="0"/>
              <a:buChar char="•"/>
            </a:pPr>
            <a:r>
              <a:rPr lang="ru-RU" sz="2000" b="1" dirty="0" smtClean="0">
                <a:solidFill>
                  <a:srgbClr val="C00000"/>
                </a:solidFill>
                <a:latin typeface="Century Schoolbook" pitchFamily="18" charset="0"/>
              </a:rPr>
              <a:t>Непосредственная мотивация в дошкольном возрасте намного сильнее, чем широкие социальные мотивы поведения. Отсюда главным принципом воспитательной работы с дошкольниками (не говоря уже о детях раннего возраста) должен быть </a:t>
            </a:r>
            <a:r>
              <a:rPr lang="ru-RU" sz="2400" b="1" dirty="0" smtClean="0">
                <a:solidFill>
                  <a:srgbClr val="C00000"/>
                </a:solidFill>
                <a:latin typeface="Century Schoolbook" pitchFamily="18" charset="0"/>
              </a:rPr>
              <a:t>принцип заинтересованности ребенка.</a:t>
            </a:r>
            <a:endParaRPr lang="ru-RU" sz="2400" b="1" dirty="0">
              <a:solidFill>
                <a:srgbClr val="C00000"/>
              </a:solidFill>
              <a:latin typeface="Century Schoolbook" pitchFamily="18" charset="0"/>
            </a:endParaRPr>
          </a:p>
        </p:txBody>
      </p:sp>
      <p:sp>
        <p:nvSpPr>
          <p:cNvPr id="7" name="TextBox 6"/>
          <p:cNvSpPr txBox="1"/>
          <p:nvPr/>
        </p:nvSpPr>
        <p:spPr>
          <a:xfrm>
            <a:off x="1500166" y="285728"/>
            <a:ext cx="5643602" cy="707886"/>
          </a:xfrm>
          <a:prstGeom prst="rect">
            <a:avLst/>
          </a:prstGeom>
          <a:noFill/>
        </p:spPr>
        <p:txBody>
          <a:bodyPr wrap="square" rtlCol="0">
            <a:spAutoFit/>
          </a:bodyPr>
          <a:lstStyle/>
          <a:p>
            <a:r>
              <a:rPr lang="ru-RU" sz="4000" b="1" dirty="0" smtClean="0">
                <a:solidFill>
                  <a:srgbClr val="C00000"/>
                </a:solidFill>
                <a:latin typeface="Century Schoolbook" pitchFamily="18" charset="0"/>
              </a:rPr>
              <a:t>МОТИВАЦИЯ</a:t>
            </a:r>
            <a:endParaRPr lang="ru-RU" sz="4000" b="1" dirty="0">
              <a:solidFill>
                <a:srgbClr val="C00000"/>
              </a:solidFill>
              <a:latin typeface="Century Schoolbook"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8" y="142852"/>
            <a:ext cx="8572560" cy="1285884"/>
          </a:xfrm>
          <a:prstGeom prst="round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latin typeface="Century Schoolbook" pitchFamily="18" charset="0"/>
              </a:rPr>
              <a:t>МОТИВАЦИЯ </a:t>
            </a:r>
            <a:endParaRPr lang="ru-RU" sz="2800" b="1" dirty="0" smtClean="0">
              <a:solidFill>
                <a:schemeClr val="tx1"/>
              </a:solidFill>
              <a:latin typeface="Century Schoolbook" pitchFamily="18" charset="0"/>
            </a:endParaRPr>
          </a:p>
          <a:p>
            <a:pPr algn="ctr"/>
            <a:r>
              <a:rPr lang="ru-RU" b="1" dirty="0" smtClean="0">
                <a:solidFill>
                  <a:schemeClr val="tx1"/>
                </a:solidFill>
                <a:latin typeface="Century Schoolbook" pitchFamily="18" charset="0"/>
              </a:rPr>
              <a:t>совокупность мотивов, побуждений, определяющих содержание , направленность и характер деятельности </a:t>
            </a:r>
          </a:p>
        </p:txBody>
      </p:sp>
      <p:sp>
        <p:nvSpPr>
          <p:cNvPr id="5" name="Блок-схема: перфолента 4"/>
          <p:cNvSpPr/>
          <p:nvPr/>
        </p:nvSpPr>
        <p:spPr>
          <a:xfrm>
            <a:off x="142843" y="1857364"/>
            <a:ext cx="3143273" cy="4857784"/>
          </a:xfrm>
          <a:prstGeom prst="flowChartPunchedTape">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t>                             </a:t>
            </a:r>
            <a:r>
              <a:rPr lang="ru-RU" b="1" dirty="0" smtClean="0">
                <a:solidFill>
                  <a:schemeClr val="accent2">
                    <a:lumMod val="50000"/>
                  </a:schemeClr>
                </a:solidFill>
                <a:latin typeface="Century Schoolbook" pitchFamily="18" charset="0"/>
              </a:rPr>
              <a:t>ПРАВИЛА                             ПОСТРОЕНИЯ                           МОТИВАЦИИ </a:t>
            </a:r>
          </a:p>
          <a:p>
            <a:endParaRPr lang="ru-RU" dirty="0" smtClean="0">
              <a:solidFill>
                <a:schemeClr val="accent2">
                  <a:lumMod val="50000"/>
                </a:schemeClr>
              </a:solidFill>
              <a:latin typeface="Century Schoolbook" pitchFamily="18" charset="0"/>
            </a:endParaRPr>
          </a:p>
          <a:p>
            <a:r>
              <a:rPr lang="ru-RU" dirty="0" smtClean="0">
                <a:solidFill>
                  <a:schemeClr val="accent2">
                    <a:lumMod val="50000"/>
                  </a:schemeClr>
                </a:solidFill>
                <a:latin typeface="Century Schoolbook" pitchFamily="18" charset="0"/>
              </a:rPr>
              <a:t>• учёт возраста (в старшем возрасте познавательный интерес вытесняет игровую мотивацию) </a:t>
            </a:r>
          </a:p>
          <a:p>
            <a:r>
              <a:rPr lang="ru-RU" dirty="0" smtClean="0">
                <a:solidFill>
                  <a:schemeClr val="accent2">
                    <a:lumMod val="50000"/>
                  </a:schemeClr>
                </a:solidFill>
                <a:latin typeface="Century Schoolbook" pitchFamily="18" charset="0"/>
              </a:rPr>
              <a:t>• мотивация должна быть </a:t>
            </a:r>
            <a:r>
              <a:rPr lang="ru-RU" i="1" dirty="0" smtClean="0">
                <a:solidFill>
                  <a:schemeClr val="accent2">
                    <a:lumMod val="50000"/>
                  </a:schemeClr>
                </a:solidFill>
                <a:latin typeface="Century Schoolbook" pitchFamily="18" charset="0"/>
              </a:rPr>
              <a:t>экономной (2-3 мин), не должна доминировать </a:t>
            </a:r>
            <a:endParaRPr lang="ru-RU" dirty="0" smtClean="0">
              <a:solidFill>
                <a:schemeClr val="accent2">
                  <a:lumMod val="50000"/>
                </a:schemeClr>
              </a:solidFill>
              <a:latin typeface="Century Schoolbook" pitchFamily="18" charset="0"/>
            </a:endParaRPr>
          </a:p>
          <a:p>
            <a:r>
              <a:rPr lang="ru-RU" dirty="0" smtClean="0">
                <a:solidFill>
                  <a:schemeClr val="accent2">
                    <a:lumMod val="50000"/>
                  </a:schemeClr>
                </a:solidFill>
                <a:latin typeface="Century Schoolbook" pitchFamily="18" charset="0"/>
              </a:rPr>
              <a:t>• завершённость</a:t>
            </a:r>
          </a:p>
          <a:p>
            <a:r>
              <a:rPr lang="ru-RU" dirty="0" smtClean="0">
                <a:solidFill>
                  <a:schemeClr val="accent2">
                    <a:lumMod val="50000"/>
                  </a:schemeClr>
                </a:solidFill>
                <a:latin typeface="Century Schoolbook" pitchFamily="18" charset="0"/>
              </a:rPr>
              <a:t>ситуации. </a:t>
            </a:r>
          </a:p>
        </p:txBody>
      </p:sp>
      <p:sp>
        <p:nvSpPr>
          <p:cNvPr id="6" name="Прямоугольник 5"/>
          <p:cNvSpPr/>
          <p:nvPr/>
        </p:nvSpPr>
        <p:spPr>
          <a:xfrm>
            <a:off x="571472" y="1500174"/>
            <a:ext cx="8286808" cy="677108"/>
          </a:xfrm>
          <a:prstGeom prst="rect">
            <a:avLst/>
          </a:prstGeom>
        </p:spPr>
        <p:txBody>
          <a:bodyPr wrap="square">
            <a:spAutoFit/>
          </a:bodyPr>
          <a:lstStyle/>
          <a:p>
            <a:pPr algn="r"/>
            <a:r>
              <a:rPr lang="ru-RU" dirty="0" smtClean="0">
                <a:latin typeface="Century Schoolbook" pitchFamily="18" charset="0"/>
              </a:rPr>
              <a:t>Используя игровую мотивации воспитателю необходимо                                </a:t>
            </a:r>
            <a:r>
              <a:rPr lang="ru-RU" sz="2000" b="1" dirty="0" smtClean="0">
                <a:solidFill>
                  <a:srgbClr val="C00000"/>
                </a:solidFill>
                <a:latin typeface="Century Schoolbook" pitchFamily="18" charset="0"/>
              </a:rPr>
              <a:t>принять позицию  «равного» партнёра. </a:t>
            </a:r>
            <a:endParaRPr lang="ru-RU" sz="2000" dirty="0">
              <a:solidFill>
                <a:srgbClr val="C00000"/>
              </a:solidFill>
              <a:latin typeface="Century Schoolbook"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3500430" y="2500306"/>
            <a:ext cx="2293311" cy="180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215073" y="2500306"/>
            <a:ext cx="2463905" cy="179438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497353" y="4401383"/>
            <a:ext cx="2360531" cy="2310751"/>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072198" y="4429132"/>
            <a:ext cx="2878819"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14282" y="1052736"/>
            <a:ext cx="8715436" cy="5662412"/>
          </a:xfrm>
          <a:prstGeom prst="roundRect">
            <a:avLst/>
          </a:prstGeom>
          <a:solidFill>
            <a:schemeClr val="accent5">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Century Schoolbook" pitchFamily="18" charset="0"/>
              </a:rPr>
              <a:t>Младший дошкольный возраст. </a:t>
            </a:r>
          </a:p>
          <a:p>
            <a:pPr algn="ctr"/>
            <a:endParaRPr lang="ru-RU" sz="2400" b="1" dirty="0" smtClean="0">
              <a:solidFill>
                <a:srgbClr val="C00000"/>
              </a:solidFill>
              <a:latin typeface="Century Schoolbook" pitchFamily="18" charset="0"/>
            </a:endParaRPr>
          </a:p>
          <a:p>
            <a:pPr marL="342900" indent="-342900">
              <a:buAutoNum type="arabicPeriod"/>
            </a:pPr>
            <a:r>
              <a:rPr lang="ru-RU" sz="1400" b="1" dirty="0" smtClean="0">
                <a:solidFill>
                  <a:schemeClr val="tx1"/>
                </a:solidFill>
                <a:latin typeface="Century Schoolbook" pitchFamily="18" charset="0"/>
              </a:rPr>
              <a:t>Вы рассказываете, что у каких-то игровых персонажей (кукол, живущих в группе, зайцев, прибежавших из леса) что-то случилось (нечто сломалось, грозит опасность, или, наоборот, предстоит радостное событие). Вследствие этого им крайне необходимы те предметы, которые можно слепить, нарисовать, построить и.т.д. сами персонажи этого сделать не могут, но слышали о том (или успели лично убедится), что в этой группе очень добрые и умелые дети, которые им помогут. </a:t>
            </a:r>
          </a:p>
          <a:p>
            <a:pPr marL="342900" indent="-342900">
              <a:buAutoNum type="arabicPeriod"/>
            </a:pPr>
            <a:r>
              <a:rPr lang="ru-RU" sz="1400" b="1" dirty="0" smtClean="0">
                <a:solidFill>
                  <a:schemeClr val="tx1"/>
                </a:solidFill>
                <a:latin typeface="Century Schoolbook" pitchFamily="18" charset="0"/>
              </a:rPr>
              <a:t>Вы обращаетесь к детям с вопросом, согласны ли они оказать требуемое содействие. И дожидаетесь их ответа. Очень важно, чтобы дети сказали о своей готовности помочь. </a:t>
            </a:r>
          </a:p>
          <a:p>
            <a:pPr marL="342900" indent="-342900">
              <a:buAutoNum type="arabicPeriod"/>
            </a:pPr>
            <a:r>
              <a:rPr lang="ru-RU" sz="1400" b="1" dirty="0" smtClean="0">
                <a:solidFill>
                  <a:schemeClr val="tx1"/>
                </a:solidFill>
                <a:latin typeface="Century Schoolbook" pitchFamily="18" charset="0"/>
              </a:rPr>
              <a:t> Во время работы каждый ребенок должен иметь своего подопечного игрушечного персонажа, который находится рядом и по ходу дела радуется, высказывает свои пожелания. Поэтому предполагается в группе наличие достаточного количества мелких игрушек. </a:t>
            </a:r>
          </a:p>
          <a:p>
            <a:pPr marL="342900" indent="-342900">
              <a:buAutoNum type="arabicPeriod"/>
            </a:pPr>
            <a:r>
              <a:rPr lang="ru-RU" sz="1400" b="1" dirty="0" smtClean="0">
                <a:solidFill>
                  <a:schemeClr val="tx1"/>
                </a:solidFill>
                <a:latin typeface="Century Schoolbook" pitchFamily="18" charset="0"/>
              </a:rPr>
              <a:t>Эти игрушки используются вами и для оценки работы детей, которая дается от лица игрушек, как бы с их позиции. </a:t>
            </a:r>
          </a:p>
          <a:p>
            <a:pPr marL="342900" indent="-342900">
              <a:buAutoNum type="arabicPeriod"/>
            </a:pPr>
            <a:r>
              <a:rPr lang="ru-RU" sz="1400" b="1" dirty="0" smtClean="0">
                <a:solidFill>
                  <a:schemeClr val="tx1"/>
                </a:solidFill>
                <a:latin typeface="Century Schoolbook" pitchFamily="18" charset="0"/>
              </a:rPr>
              <a:t>По окончанию работы, детям необходимо предоставить возможность поиграть со своими подопечными, используя, при желании ,полученный продукт. </a:t>
            </a:r>
            <a:endParaRPr lang="ru-RU" sz="1400" dirty="0">
              <a:solidFill>
                <a:schemeClr val="tx1"/>
              </a:solidFill>
              <a:latin typeface="Century Schoolbook" pitchFamily="18" charset="0"/>
            </a:endParaRPr>
          </a:p>
        </p:txBody>
      </p:sp>
      <p:sp>
        <p:nvSpPr>
          <p:cNvPr id="7" name="Прямоугольник 6"/>
          <p:cNvSpPr/>
          <p:nvPr/>
        </p:nvSpPr>
        <p:spPr>
          <a:xfrm>
            <a:off x="539552" y="116632"/>
            <a:ext cx="8064896" cy="954107"/>
          </a:xfrm>
          <a:prstGeom prst="rect">
            <a:avLst/>
          </a:prstGeom>
        </p:spPr>
        <p:txBody>
          <a:bodyPr wrap="square">
            <a:spAutoFit/>
          </a:bodyPr>
          <a:lstStyle/>
          <a:p>
            <a:pPr algn="ctr"/>
            <a:r>
              <a:rPr lang="ru-RU" sz="2800" b="1" dirty="0" smtClean="0">
                <a:solidFill>
                  <a:srgbClr val="C00000"/>
                </a:solidFill>
                <a:latin typeface="Century Schoolbook" pitchFamily="18" charset="0"/>
              </a:rPr>
              <a:t>Особенности работы по созданию игровой мотивации.</a:t>
            </a:r>
            <a:endParaRPr lang="ru-RU" sz="2800" dirty="0">
              <a:solidFill>
                <a:srgbClr val="C00000"/>
              </a:solidFill>
              <a:latin typeface="Century Schoolbook"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14282" y="1268760"/>
            <a:ext cx="8750206" cy="5446388"/>
          </a:xfrm>
          <a:prstGeom prst="roundRect">
            <a:avLst/>
          </a:prstGeom>
          <a:solidFill>
            <a:schemeClr val="accent4">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Century Schoolbook" pitchFamily="18" charset="0"/>
              </a:rPr>
              <a:t>Старший дошкольный возраст. </a:t>
            </a:r>
          </a:p>
          <a:p>
            <a:r>
              <a:rPr lang="ru-RU" dirty="0" smtClean="0">
                <a:solidFill>
                  <a:schemeClr val="tx1"/>
                </a:solidFill>
                <a:latin typeface="Century Schoolbook" pitchFamily="18" charset="0"/>
              </a:rPr>
              <a:t>1.В старших группах потребность в создании игровой мотивации сохраняется. Старшая группа – (сюжеты, </a:t>
            </a:r>
            <a:r>
              <a:rPr lang="ru-RU" dirty="0" err="1" smtClean="0">
                <a:solidFill>
                  <a:schemeClr val="tx1"/>
                </a:solidFill>
                <a:latin typeface="Century Schoolbook" pitchFamily="18" charset="0"/>
              </a:rPr>
              <a:t>сюжетосложения</a:t>
            </a:r>
            <a:r>
              <a:rPr lang="ru-RU" dirty="0" smtClean="0">
                <a:solidFill>
                  <a:schemeClr val="tx1"/>
                </a:solidFill>
                <a:latin typeface="Century Schoolbook" pitchFamily="18" charset="0"/>
              </a:rPr>
              <a:t>) – главное не персонажи, а сюжеты (передал письмо, самого персонажа нет, а есть письмо). Сюжеты могут быть продолжительными (путешествие на машине времени). В ходе непосредственно образовательной деятельности может использоваться небольшая атрибутика, установленные роли, меняющиеся роли.</a:t>
            </a:r>
          </a:p>
          <a:p>
            <a:r>
              <a:rPr lang="ru-RU" dirty="0" smtClean="0">
                <a:solidFill>
                  <a:schemeClr val="tx1"/>
                </a:solidFill>
                <a:latin typeface="Century Schoolbook" pitchFamily="18" charset="0"/>
              </a:rPr>
              <a:t> 2. В подготовительных группах широко используются проблемные ситуации. Проблемная ситуация – это такая ситуация, при которого субъект хочет решить трудные для него задачи, но ему е хватает данных и он должен сам их искать.</a:t>
            </a:r>
          </a:p>
          <a:p>
            <a:r>
              <a:rPr lang="ru-RU" dirty="0" smtClean="0">
                <a:solidFill>
                  <a:schemeClr val="tx1"/>
                </a:solidFill>
                <a:latin typeface="Century Schoolbook" pitchFamily="18" charset="0"/>
              </a:rPr>
              <a:t> </a:t>
            </a:r>
            <a:r>
              <a:rPr lang="ru-RU" b="1" dirty="0" smtClean="0">
                <a:solidFill>
                  <a:srgbClr val="FF0000"/>
                </a:solidFill>
                <a:latin typeface="Century Schoolbook" pitchFamily="18" charset="0"/>
              </a:rPr>
              <a:t>Правильно созданная проблемная ситуация способствует тому, что ребенок: </a:t>
            </a:r>
            <a:endParaRPr lang="ru-RU" dirty="0" smtClean="0">
              <a:solidFill>
                <a:srgbClr val="FF0000"/>
              </a:solidFill>
              <a:latin typeface="Century Schoolbook" pitchFamily="18" charset="0"/>
            </a:endParaRPr>
          </a:p>
          <a:p>
            <a:r>
              <a:rPr lang="ru-RU" dirty="0" smtClean="0">
                <a:solidFill>
                  <a:schemeClr val="tx1"/>
                </a:solidFill>
                <a:latin typeface="Century Schoolbook" pitchFamily="18" charset="0"/>
              </a:rPr>
              <a:t>•Сам формулирует проблему(задачу) </a:t>
            </a:r>
          </a:p>
          <a:p>
            <a:r>
              <a:rPr lang="ru-RU" dirty="0" smtClean="0">
                <a:solidFill>
                  <a:schemeClr val="tx1"/>
                </a:solidFill>
                <a:latin typeface="Century Schoolbook" pitchFamily="18" charset="0"/>
              </a:rPr>
              <a:t>•Сам находит ее решение </a:t>
            </a:r>
          </a:p>
          <a:p>
            <a:r>
              <a:rPr lang="ru-RU" dirty="0" smtClean="0">
                <a:solidFill>
                  <a:schemeClr val="tx1"/>
                </a:solidFill>
                <a:latin typeface="Century Schoolbook" pitchFamily="18" charset="0"/>
              </a:rPr>
              <a:t>•Решает и контролирует правильность этого решения </a:t>
            </a:r>
          </a:p>
        </p:txBody>
      </p:sp>
      <p:sp>
        <p:nvSpPr>
          <p:cNvPr id="7" name="Прямоугольник 6"/>
          <p:cNvSpPr/>
          <p:nvPr/>
        </p:nvSpPr>
        <p:spPr>
          <a:xfrm>
            <a:off x="395536" y="260649"/>
            <a:ext cx="8424936" cy="954107"/>
          </a:xfrm>
          <a:prstGeom prst="rect">
            <a:avLst/>
          </a:prstGeom>
        </p:spPr>
        <p:txBody>
          <a:bodyPr wrap="square">
            <a:spAutoFit/>
          </a:bodyPr>
          <a:lstStyle/>
          <a:p>
            <a:pPr algn="ctr"/>
            <a:r>
              <a:rPr lang="ru-RU" sz="2800" b="1" dirty="0" smtClean="0">
                <a:solidFill>
                  <a:srgbClr val="FF0000"/>
                </a:solidFill>
                <a:latin typeface="Century Schoolbook" pitchFamily="18" charset="0"/>
              </a:rPr>
              <a:t>Особенности работы по созданию игровой мотивации.</a:t>
            </a:r>
            <a:endParaRPr lang="ru-RU" sz="2800" dirty="0">
              <a:solidFill>
                <a:srgbClr val="FF0000"/>
              </a:solidFill>
              <a:latin typeface="Century Schoolbook"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71472" y="142852"/>
            <a:ext cx="7858180" cy="571504"/>
          </a:xfrm>
          <a:prstGeom prst="roundRect">
            <a:avLst/>
          </a:prstGeom>
          <a:solidFill>
            <a:schemeClr val="accent5">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Century Schoolbook" pitchFamily="18" charset="0"/>
              </a:rPr>
              <a:t>Введение в процесс обучения игры  </a:t>
            </a:r>
            <a:endParaRPr lang="ru-RU" sz="2800" b="1" dirty="0">
              <a:solidFill>
                <a:schemeClr val="tx1"/>
              </a:solidFill>
              <a:latin typeface="Century Schoolbook" pitchFamily="18" charset="0"/>
            </a:endParaRPr>
          </a:p>
        </p:txBody>
      </p:sp>
      <p:sp>
        <p:nvSpPr>
          <p:cNvPr id="5" name="Скругленный прямоугольник 4"/>
          <p:cNvSpPr/>
          <p:nvPr/>
        </p:nvSpPr>
        <p:spPr>
          <a:xfrm>
            <a:off x="3357554" y="1357298"/>
            <a:ext cx="2357454" cy="4929222"/>
          </a:xfrm>
          <a:prstGeom prst="roundRect">
            <a:avLst/>
          </a:prstGeom>
          <a:solidFill>
            <a:schemeClr val="accent5">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1400" b="1" dirty="0" smtClean="0">
                <a:solidFill>
                  <a:schemeClr val="tx1"/>
                </a:solidFill>
                <a:latin typeface="Century Schoolbook" pitchFamily="18" charset="0"/>
              </a:rPr>
              <a:t>вызывает желание  у детей овладеть предлагаемым учебным содержанием; </a:t>
            </a:r>
          </a:p>
          <a:p>
            <a:endParaRPr lang="ru-RU" sz="1400" b="1" dirty="0" smtClean="0">
              <a:solidFill>
                <a:schemeClr val="tx1"/>
              </a:solidFill>
              <a:latin typeface="Century Schoolbook" pitchFamily="18" charset="0"/>
            </a:endParaRPr>
          </a:p>
          <a:p>
            <a:r>
              <a:rPr lang="ru-RU" sz="1400" b="1" dirty="0" smtClean="0">
                <a:solidFill>
                  <a:schemeClr val="tx1"/>
                </a:solidFill>
                <a:latin typeface="Century Schoolbook" pitchFamily="18" charset="0"/>
              </a:rPr>
              <a:t>• создаёт мотивацию учебной деятельности; </a:t>
            </a:r>
          </a:p>
          <a:p>
            <a:endParaRPr lang="ru-RU" sz="1400" b="1" dirty="0" smtClean="0">
              <a:solidFill>
                <a:schemeClr val="tx1"/>
              </a:solidFill>
              <a:latin typeface="Century Schoolbook" pitchFamily="18" charset="0"/>
            </a:endParaRPr>
          </a:p>
          <a:p>
            <a:r>
              <a:rPr lang="ru-RU" sz="1400" b="1" dirty="0" smtClean="0">
                <a:solidFill>
                  <a:schemeClr val="tx1"/>
                </a:solidFill>
                <a:latin typeface="Century Schoolbook" pitchFamily="18" charset="0"/>
              </a:rPr>
              <a:t>• позволяет осуществлять в игровой форме руководство детской деятельностью и её оценку; </a:t>
            </a:r>
          </a:p>
          <a:p>
            <a:endParaRPr lang="ru-RU" sz="1400" b="1" dirty="0" smtClean="0">
              <a:solidFill>
                <a:schemeClr val="tx1"/>
              </a:solidFill>
              <a:latin typeface="Century Schoolbook" pitchFamily="18" charset="0"/>
            </a:endParaRPr>
          </a:p>
          <a:p>
            <a:r>
              <a:rPr lang="ru-RU" sz="1400" b="1" dirty="0" smtClean="0">
                <a:solidFill>
                  <a:schemeClr val="tx1"/>
                </a:solidFill>
                <a:latin typeface="Century Schoolbook" pitchFamily="18" charset="0"/>
              </a:rPr>
              <a:t>• доставляет удовольствие от полученного результата </a:t>
            </a:r>
          </a:p>
        </p:txBody>
      </p:sp>
      <p:pic>
        <p:nvPicPr>
          <p:cNvPr id="2050" name="Picture 2" descr="C:\Documents and Settings\User\Мои документы\Мои рисунки\музеи эксперименты\эксперименты в подготовительной\Новая папка\Изображение 023.jpg"/>
          <p:cNvPicPr>
            <a:picLocks noChangeAspect="1" noChangeArrowheads="1"/>
          </p:cNvPicPr>
          <p:nvPr/>
        </p:nvPicPr>
        <p:blipFill>
          <a:blip r:embed="rId2" cstate="print"/>
          <a:srcRect/>
          <a:stretch>
            <a:fillRect/>
          </a:stretch>
        </p:blipFill>
        <p:spPr bwMode="auto">
          <a:xfrm>
            <a:off x="6029013" y="928670"/>
            <a:ext cx="2614953" cy="2860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Прямая со стрелкой 6"/>
          <p:cNvCxnSpPr>
            <a:endCxn id="2050" idx="1"/>
          </p:cNvCxnSpPr>
          <p:nvPr/>
        </p:nvCxnSpPr>
        <p:spPr>
          <a:xfrm flipV="1">
            <a:off x="5715008" y="2358855"/>
            <a:ext cx="314005" cy="49864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cstate="print"/>
          <a:srcRect/>
          <a:stretch>
            <a:fillRect/>
          </a:stretch>
        </p:blipFill>
        <p:spPr bwMode="auto">
          <a:xfrm>
            <a:off x="142843" y="928670"/>
            <a:ext cx="2923025" cy="2644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Прямая со стрелкой 12"/>
          <p:cNvCxnSpPr>
            <a:endCxn id="4099" idx="3"/>
          </p:cNvCxnSpPr>
          <p:nvPr/>
        </p:nvCxnSpPr>
        <p:spPr>
          <a:xfrm flipH="1" flipV="1">
            <a:off x="3065868" y="2250843"/>
            <a:ext cx="291686" cy="24946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142844" y="3806188"/>
            <a:ext cx="2844980" cy="2694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9" name="Прямая со стрелкой 28"/>
          <p:cNvCxnSpPr>
            <a:endCxn id="4100" idx="3"/>
          </p:cNvCxnSpPr>
          <p:nvPr/>
        </p:nvCxnSpPr>
        <p:spPr>
          <a:xfrm flipH="1" flipV="1">
            <a:off x="2987824" y="5153511"/>
            <a:ext cx="369730" cy="418629"/>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cstate="print"/>
          <a:srcRect/>
          <a:stretch>
            <a:fillRect/>
          </a:stretch>
        </p:blipFill>
        <p:spPr bwMode="auto">
          <a:xfrm>
            <a:off x="5940152" y="4214818"/>
            <a:ext cx="3049502" cy="2296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6" name="Прямая со стрелкой 35"/>
          <p:cNvCxnSpPr>
            <a:stCxn id="5" idx="3"/>
          </p:cNvCxnSpPr>
          <p:nvPr/>
        </p:nvCxnSpPr>
        <p:spPr>
          <a:xfrm>
            <a:off x="5715008" y="3821909"/>
            <a:ext cx="657192" cy="399179"/>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14290"/>
            <a:ext cx="8072494" cy="78581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6">
                    <a:lumMod val="50000"/>
                  </a:schemeClr>
                </a:solidFill>
                <a:latin typeface="Century Schoolbook" pitchFamily="18" charset="0"/>
              </a:rPr>
              <a:t>СОДЕРЖАНИЕ Непосредственно Образовательной Деятельности </a:t>
            </a:r>
            <a:endParaRPr lang="ru-RU" dirty="0">
              <a:solidFill>
                <a:schemeClr val="accent6">
                  <a:lumMod val="50000"/>
                </a:schemeClr>
              </a:solidFill>
              <a:latin typeface="Century Schoolbook" pitchFamily="18" charset="0"/>
            </a:endParaRPr>
          </a:p>
        </p:txBody>
      </p:sp>
      <p:sp>
        <p:nvSpPr>
          <p:cNvPr id="3" name="Прямоугольник 2"/>
          <p:cNvSpPr/>
          <p:nvPr/>
        </p:nvSpPr>
        <p:spPr>
          <a:xfrm>
            <a:off x="357158" y="1714488"/>
            <a:ext cx="3357586" cy="1057276"/>
          </a:xfrm>
          <a:prstGeom prst="rect">
            <a:avLst/>
          </a:prstGeom>
          <a:solidFill>
            <a:schemeClr val="accent5"/>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КОМБИНИРОВАННАЯ НЕПОСРЕДСТВЕННО ОБРАЗОВАТЕЛЬНАЯ ДЕЯТЕЛЬНОСТЬ </a:t>
            </a:r>
            <a:endParaRPr lang="ru-RU" sz="1600" dirty="0">
              <a:solidFill>
                <a:schemeClr val="tx1"/>
              </a:solidFill>
              <a:latin typeface="Century Schoolbook" pitchFamily="18" charset="0"/>
            </a:endParaRPr>
          </a:p>
        </p:txBody>
      </p:sp>
      <p:sp>
        <p:nvSpPr>
          <p:cNvPr id="5" name="Прямоугольник 4"/>
          <p:cNvSpPr/>
          <p:nvPr/>
        </p:nvSpPr>
        <p:spPr>
          <a:xfrm>
            <a:off x="285720" y="3429000"/>
            <a:ext cx="3429024" cy="105727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КОМПЛЕКСНАЯ </a:t>
            </a:r>
          </a:p>
          <a:p>
            <a:pPr algn="ctr"/>
            <a:r>
              <a:rPr lang="ru-RU" sz="1600" b="1" dirty="0" smtClean="0">
                <a:solidFill>
                  <a:schemeClr val="tx1"/>
                </a:solidFill>
                <a:latin typeface="Century Schoolbook" pitchFamily="18" charset="0"/>
              </a:rPr>
              <a:t>НЕПОСРЕДСТВЕННО ОБРАЗОВАТЕЛЬНАЯ ДЕЯТЕЛЬНОСТЬ </a:t>
            </a:r>
            <a:endParaRPr lang="ru-RU" sz="1600" dirty="0">
              <a:solidFill>
                <a:schemeClr val="tx1"/>
              </a:solidFill>
              <a:latin typeface="Century Schoolbook" pitchFamily="18" charset="0"/>
            </a:endParaRPr>
          </a:p>
        </p:txBody>
      </p:sp>
      <p:sp>
        <p:nvSpPr>
          <p:cNvPr id="6" name="Прямоугольник 5"/>
          <p:cNvSpPr/>
          <p:nvPr/>
        </p:nvSpPr>
        <p:spPr>
          <a:xfrm>
            <a:off x="285720" y="5214950"/>
            <a:ext cx="3429024" cy="10572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ИНТЕГРИРОВАННАЯ НЕПОСРЕДСТВЕННО ОБРАЗОВАТЕЛЬНАЯ ДЕЯТЕЛЬНОСТЬ </a:t>
            </a:r>
            <a:endParaRPr lang="ru-RU" sz="1600" dirty="0">
              <a:solidFill>
                <a:schemeClr val="tx1"/>
              </a:solidFill>
              <a:latin typeface="Century Schoolbook" pitchFamily="18" charset="0"/>
            </a:endParaRPr>
          </a:p>
        </p:txBody>
      </p:sp>
      <p:sp>
        <p:nvSpPr>
          <p:cNvPr id="7" name="Прямоугольная выноска 6"/>
          <p:cNvSpPr/>
          <p:nvPr/>
        </p:nvSpPr>
        <p:spPr>
          <a:xfrm>
            <a:off x="4572000" y="1214422"/>
            <a:ext cx="4214842" cy="1428760"/>
          </a:xfrm>
          <a:prstGeom prst="wedgeRectCallout">
            <a:avLst>
              <a:gd name="adj1" fmla="val -69707"/>
              <a:gd name="adj2" fmla="val -4583"/>
            </a:avLst>
          </a:prstGeom>
          <a:solidFill>
            <a:schemeClr val="accent5"/>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Century Schoolbook" pitchFamily="18" charset="0"/>
              </a:rPr>
              <a:t>сочетание разных видов деятельности или нескольких дидактических задач, не имеющих логических связей между собой </a:t>
            </a:r>
            <a:r>
              <a:rPr lang="ru-RU" sz="1600" i="1" dirty="0" smtClean="0">
                <a:solidFill>
                  <a:schemeClr val="tx1"/>
                </a:solidFill>
                <a:latin typeface="Century Schoolbook" pitchFamily="18" charset="0"/>
              </a:rPr>
              <a:t>(после рисования идет подвижная игра) . </a:t>
            </a:r>
            <a:endParaRPr lang="ru-RU" sz="1600" dirty="0">
              <a:solidFill>
                <a:schemeClr val="tx1"/>
              </a:solidFill>
              <a:latin typeface="Century Schoolbook" pitchFamily="18" charset="0"/>
            </a:endParaRPr>
          </a:p>
        </p:txBody>
      </p:sp>
      <p:sp>
        <p:nvSpPr>
          <p:cNvPr id="8" name="Прямоугольная выноска 7"/>
          <p:cNvSpPr/>
          <p:nvPr/>
        </p:nvSpPr>
        <p:spPr>
          <a:xfrm>
            <a:off x="4572000" y="2786058"/>
            <a:ext cx="4214842" cy="2071702"/>
          </a:xfrm>
          <a:prstGeom prst="wedgeRectCallout">
            <a:avLst>
              <a:gd name="adj1" fmla="val -68807"/>
              <a:gd name="adj2" fmla="val -9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Century Schoolbook" pitchFamily="18" charset="0"/>
              </a:rPr>
              <a:t>реализация задач средствами разных видов деятельности при ассоциативных связях между ними. При этом один вид деятельности доминирует, а второй его дополняет, создает эмоциональный настрой </a:t>
            </a:r>
            <a:r>
              <a:rPr lang="ru-RU" sz="1600" i="1" dirty="0" smtClean="0">
                <a:solidFill>
                  <a:schemeClr val="tx1"/>
                </a:solidFill>
                <a:latin typeface="Century Schoolbook" pitchFamily="18" charset="0"/>
              </a:rPr>
              <a:t>(беседа о правилах пожарной безопасности переходит в рисование плаката по теме). </a:t>
            </a:r>
            <a:endParaRPr lang="ru-RU" sz="1600" dirty="0">
              <a:solidFill>
                <a:schemeClr val="tx1"/>
              </a:solidFill>
              <a:latin typeface="Century Schoolbook" pitchFamily="18" charset="0"/>
            </a:endParaRPr>
          </a:p>
        </p:txBody>
      </p:sp>
      <p:sp>
        <p:nvSpPr>
          <p:cNvPr id="9" name="Прямоугольная выноска 8"/>
          <p:cNvSpPr/>
          <p:nvPr/>
        </p:nvSpPr>
        <p:spPr>
          <a:xfrm>
            <a:off x="4572000" y="4929198"/>
            <a:ext cx="4214842" cy="1785950"/>
          </a:xfrm>
          <a:prstGeom prst="wedgeRectCallout">
            <a:avLst>
              <a:gd name="adj1" fmla="val -69824"/>
              <a:gd name="adj2" fmla="val -356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Century Schoolbook" pitchFamily="18" charset="0"/>
              </a:rPr>
              <a:t>соединяют знания из разных образовательных областей на равноправной основе, дополняя друг друга </a:t>
            </a:r>
            <a:r>
              <a:rPr lang="ru-RU" sz="1600" i="1" dirty="0" smtClean="0">
                <a:solidFill>
                  <a:schemeClr val="tx1"/>
                </a:solidFill>
                <a:latin typeface="Century Schoolbook" pitchFamily="18" charset="0"/>
              </a:rPr>
              <a:t>(рассматривание такого понятия как «настроение» через произведения музыки, литературы, живописи) . </a:t>
            </a:r>
            <a:endParaRPr lang="ru-RU" sz="1600"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214290"/>
            <a:ext cx="8786874" cy="714380"/>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latin typeface="Century Schoolbook" pitchFamily="18" charset="0"/>
              </a:rPr>
              <a:t>СТРУКТУРА НОД </a:t>
            </a:r>
            <a:endParaRPr lang="ru-RU" sz="2800" dirty="0">
              <a:solidFill>
                <a:srgbClr val="C00000"/>
              </a:solidFill>
              <a:latin typeface="Century Schoolbook" pitchFamily="18" charset="0"/>
            </a:endParaRPr>
          </a:p>
        </p:txBody>
      </p:sp>
      <p:sp>
        <p:nvSpPr>
          <p:cNvPr id="7" name="Выноска со стрелкой вниз 6"/>
          <p:cNvSpPr/>
          <p:nvPr/>
        </p:nvSpPr>
        <p:spPr>
          <a:xfrm>
            <a:off x="214282" y="1071546"/>
            <a:ext cx="2571768" cy="1057276"/>
          </a:xfrm>
          <a:prstGeom prst="downArrowCallou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latin typeface="Century Schoolbook" pitchFamily="18" charset="0"/>
              </a:rPr>
              <a:t>НАЧАЛО</a:t>
            </a:r>
          </a:p>
          <a:p>
            <a:pPr algn="ctr"/>
            <a:r>
              <a:rPr lang="ru-RU" sz="1600" b="1" dirty="0" smtClean="0">
                <a:latin typeface="Century Schoolbook" pitchFamily="18" charset="0"/>
              </a:rPr>
              <a:t> </a:t>
            </a:r>
            <a:r>
              <a:rPr lang="ru-RU" sz="1600" b="1" dirty="0" smtClean="0">
                <a:solidFill>
                  <a:schemeClr val="tx1"/>
                </a:solidFill>
                <a:latin typeface="Century Schoolbook" pitchFamily="18" charset="0"/>
              </a:rPr>
              <a:t>игровая мотивация</a:t>
            </a:r>
            <a:endParaRPr lang="ru-RU" sz="1600" dirty="0">
              <a:solidFill>
                <a:schemeClr val="tx1"/>
              </a:solidFill>
              <a:latin typeface="Century Schoolbook" pitchFamily="18" charset="0"/>
            </a:endParaRPr>
          </a:p>
        </p:txBody>
      </p:sp>
      <p:sp>
        <p:nvSpPr>
          <p:cNvPr id="8" name="Выноска со стрелкой вниз 7"/>
          <p:cNvSpPr/>
          <p:nvPr/>
        </p:nvSpPr>
        <p:spPr>
          <a:xfrm>
            <a:off x="3214678" y="1124744"/>
            <a:ext cx="2571768" cy="1368152"/>
          </a:xfrm>
          <a:prstGeom prst="downArrowCallout">
            <a:avLst>
              <a:gd name="adj1" fmla="val 25000"/>
              <a:gd name="adj2" fmla="val 25000"/>
              <a:gd name="adj3" fmla="val 25000"/>
              <a:gd name="adj4" fmla="val 75000"/>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latin typeface="Century Schoolbook" pitchFamily="18" charset="0"/>
              </a:rPr>
              <a:t>ОСНОВНАЯ ЧАСТЬ</a:t>
            </a:r>
          </a:p>
          <a:p>
            <a:pPr algn="ctr"/>
            <a:r>
              <a:rPr lang="ru-RU" sz="1600" b="1" dirty="0" smtClean="0">
                <a:solidFill>
                  <a:schemeClr val="tx1"/>
                </a:solidFill>
                <a:latin typeface="Century Schoolbook" pitchFamily="18" charset="0"/>
              </a:rPr>
              <a:t>взрослый, как равноправный участник </a:t>
            </a:r>
            <a:endParaRPr lang="ru-RU" sz="1600" b="1" dirty="0">
              <a:solidFill>
                <a:schemeClr val="tx1"/>
              </a:solidFill>
              <a:latin typeface="Century Schoolbook" pitchFamily="18" charset="0"/>
            </a:endParaRPr>
          </a:p>
        </p:txBody>
      </p:sp>
      <p:sp>
        <p:nvSpPr>
          <p:cNvPr id="9" name="Выноска со стрелкой вниз 8"/>
          <p:cNvSpPr/>
          <p:nvPr/>
        </p:nvSpPr>
        <p:spPr>
          <a:xfrm>
            <a:off x="6215074" y="1071546"/>
            <a:ext cx="2571768" cy="1057276"/>
          </a:xfrm>
          <a:prstGeom prst="downArrowCallou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latin typeface="Century Schoolbook" pitchFamily="18" charset="0"/>
              </a:rPr>
              <a:t>ОКОНЧАНИЕ</a:t>
            </a:r>
          </a:p>
          <a:p>
            <a:pPr algn="ctr"/>
            <a:r>
              <a:rPr lang="ru-RU" sz="1600" b="1" dirty="0" smtClean="0">
                <a:solidFill>
                  <a:schemeClr val="tx1"/>
                </a:solidFill>
                <a:latin typeface="Century Schoolbook" pitchFamily="18" charset="0"/>
              </a:rPr>
              <a:t>«открытый конец»: </a:t>
            </a:r>
            <a:endParaRPr lang="ru-RU" sz="1600" dirty="0">
              <a:solidFill>
                <a:schemeClr val="tx1"/>
              </a:solidFill>
              <a:latin typeface="Century Schoolbook" pitchFamily="18" charset="0"/>
            </a:endParaRPr>
          </a:p>
        </p:txBody>
      </p:sp>
      <p:sp>
        <p:nvSpPr>
          <p:cNvPr id="10" name="Прямоугольник 9"/>
          <p:cNvSpPr/>
          <p:nvPr/>
        </p:nvSpPr>
        <p:spPr>
          <a:xfrm>
            <a:off x="214282" y="2285992"/>
            <a:ext cx="2214578" cy="3214710"/>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Century Schoolbook" pitchFamily="18" charset="0"/>
              </a:rPr>
              <a:t>приглашение к деятельности – необязательной, непринужденной: «Давайте сегодня… Кто хочет, устраивайтесь поудобнее…» (или: «Я буду… Кто хочет – присоединяйтесь…» </a:t>
            </a:r>
          </a:p>
        </p:txBody>
      </p:sp>
      <p:sp>
        <p:nvSpPr>
          <p:cNvPr id="11" name="Прямоугольник 10"/>
          <p:cNvSpPr/>
          <p:nvPr/>
        </p:nvSpPr>
        <p:spPr>
          <a:xfrm>
            <a:off x="2643174" y="2500306"/>
            <a:ext cx="3643338" cy="4143404"/>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предлагает всевозможные способы реализации задачи.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исподволь «задает» развивающее содержание;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предлагает свою идею или свой результат для детской критики;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проявляет заинтересованность в результате других;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включается во взаимную оценку и интерпретацию действий участников; </a:t>
            </a:r>
            <a:endParaRPr lang="ru-RU" sz="1500" dirty="0" smtClean="0">
              <a:solidFill>
                <a:schemeClr val="tx1"/>
              </a:solidFill>
              <a:latin typeface="Century Schoolbook" pitchFamily="18" charset="0"/>
            </a:endParaRPr>
          </a:p>
          <a:p>
            <a:r>
              <a:rPr lang="ru-RU" sz="1500" dirty="0" smtClean="0">
                <a:solidFill>
                  <a:schemeClr val="tx1"/>
                </a:solidFill>
                <a:latin typeface="Century Schoolbook" pitchFamily="18" charset="0"/>
              </a:rPr>
              <a:t>• </a:t>
            </a:r>
            <a:r>
              <a:rPr lang="ru-RU" sz="1500" b="1" dirty="0" smtClean="0">
                <a:solidFill>
                  <a:schemeClr val="tx1"/>
                </a:solidFill>
                <a:latin typeface="Century Schoolbook" pitchFamily="18" charset="0"/>
              </a:rPr>
              <a:t>усиливает интерес ребенка к работе сверстника, поощряет содержательное общение, провоцирует взаимные оценки, обсуждение возникающих проблем. </a:t>
            </a:r>
          </a:p>
        </p:txBody>
      </p:sp>
      <p:sp>
        <p:nvSpPr>
          <p:cNvPr id="12" name="Прямоугольник 11"/>
          <p:cNvSpPr/>
          <p:nvPr/>
        </p:nvSpPr>
        <p:spPr>
          <a:xfrm>
            <a:off x="6572264" y="2285992"/>
            <a:ext cx="2428892" cy="4214842"/>
          </a:xfrm>
          <a:prstGeom prst="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1600" dirty="0" smtClean="0">
                <a:solidFill>
                  <a:schemeClr val="tx1"/>
                </a:solidFill>
                <a:latin typeface="Century Schoolbook" pitchFamily="18" charset="0"/>
              </a:rPr>
              <a:t>• </a:t>
            </a:r>
            <a:r>
              <a:rPr lang="ru-RU" sz="1600" b="1" dirty="0" smtClean="0">
                <a:solidFill>
                  <a:schemeClr val="tx1"/>
                </a:solidFill>
                <a:latin typeface="Century Schoolbook" pitchFamily="18" charset="0"/>
              </a:rPr>
              <a:t>каждый ребенок работает в своем темпе и решает сам, закончил он или нет исследование, работу. Оценка взрослым действий детей может быть дана лишь косвенно, как сопоставление результата с целью ребенка: что хотел сделать – что получилось.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85786" y="142852"/>
            <a:ext cx="7786742" cy="64294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latin typeface="Century Schoolbook" pitchFamily="18" charset="0"/>
              </a:rPr>
              <a:t>ОЦЕНКА РЕЗУЛЬТАТА</a:t>
            </a:r>
            <a:endParaRPr lang="ru-RU" sz="2800" dirty="0">
              <a:solidFill>
                <a:srgbClr val="C00000"/>
              </a:solidFill>
              <a:latin typeface="Century Schoolbook" pitchFamily="18" charset="0"/>
            </a:endParaRPr>
          </a:p>
        </p:txBody>
      </p:sp>
      <p:sp>
        <p:nvSpPr>
          <p:cNvPr id="6" name="Прямоугольная выноска 5"/>
          <p:cNvSpPr/>
          <p:nvPr/>
        </p:nvSpPr>
        <p:spPr>
          <a:xfrm>
            <a:off x="214282" y="928670"/>
            <a:ext cx="4286280" cy="1643074"/>
          </a:xfrm>
          <a:prstGeom prst="wedgeRectCallout">
            <a:avLst>
              <a:gd name="adj1" fmla="val -11002"/>
              <a:gd name="adj2" fmla="val 94384"/>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rgbClr val="C00000"/>
                </a:solidFill>
                <a:latin typeface="Century Schoolbook" pitchFamily="18" charset="0"/>
              </a:rPr>
              <a:t>ОРИЕНТИРУЮЩАЯ</a:t>
            </a:r>
          </a:p>
          <a:p>
            <a:pPr algn="ctr"/>
            <a:r>
              <a:rPr lang="ru-RU" sz="1600" b="1" i="1" dirty="0" smtClean="0">
                <a:solidFill>
                  <a:schemeClr val="tx1"/>
                </a:solidFill>
                <a:latin typeface="Century Schoolbook" pitchFamily="18" charset="0"/>
              </a:rPr>
              <a:t> функция оценочных воздействий заключается в том, что ребёнок вследствие педагогической оценки осознаёт собственные знания, результаты своего учения </a:t>
            </a:r>
            <a:endParaRPr lang="ru-RU" sz="1600" dirty="0">
              <a:solidFill>
                <a:schemeClr val="tx1"/>
              </a:solidFill>
              <a:latin typeface="Century Schoolbook" pitchFamily="18" charset="0"/>
            </a:endParaRPr>
          </a:p>
        </p:txBody>
      </p:sp>
      <p:sp>
        <p:nvSpPr>
          <p:cNvPr id="7" name="Прямоугольная выноска 6"/>
          <p:cNvSpPr/>
          <p:nvPr/>
        </p:nvSpPr>
        <p:spPr>
          <a:xfrm>
            <a:off x="4071934" y="5000636"/>
            <a:ext cx="4857784" cy="1643074"/>
          </a:xfrm>
          <a:prstGeom prst="wedgeRectCallout">
            <a:avLst>
              <a:gd name="adj1" fmla="val 7226"/>
              <a:gd name="adj2" fmla="val -77018"/>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rgbClr val="C00000"/>
                </a:solidFill>
                <a:latin typeface="Century Schoolbook" pitchFamily="18" charset="0"/>
              </a:rPr>
              <a:t>СТИМУЛИРУЮЩАЯ</a:t>
            </a:r>
          </a:p>
          <a:p>
            <a:pPr algn="ctr"/>
            <a:r>
              <a:rPr lang="ru-RU" sz="1600" b="1" i="1" dirty="0" smtClean="0">
                <a:solidFill>
                  <a:schemeClr val="tx1"/>
                </a:solidFill>
                <a:latin typeface="Century Schoolbook" pitchFamily="18" charset="0"/>
              </a:rPr>
              <a:t> функция оценочных воздействий определяет переживание ребёнком своего успеха или неуспеха и является побуждением к деятельности. </a:t>
            </a:r>
            <a:endParaRPr lang="ru-RU" sz="1600" dirty="0">
              <a:solidFill>
                <a:schemeClr val="tx1"/>
              </a:solidFill>
              <a:latin typeface="Century Schoolbook"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49345" y="3429000"/>
            <a:ext cx="3105379" cy="3162942"/>
          </a:xfrm>
          <a:prstGeom prst="rect">
            <a:avLst/>
          </a:prstGeom>
          <a:noFill/>
          <a:ln w="57150">
            <a:solidFill>
              <a:schemeClr val="accent6">
                <a:lumMod val="50000"/>
              </a:schemeClr>
            </a:solid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5214942" y="928669"/>
            <a:ext cx="2857520" cy="3534695"/>
          </a:xfrm>
          <a:prstGeom prst="rect">
            <a:avLst/>
          </a:prstGeom>
          <a:noFill/>
          <a:ln w="57150">
            <a:solidFill>
              <a:schemeClr val="accent6">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285992"/>
            <a:ext cx="8858312" cy="207170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Century Schoolbook" pitchFamily="18" charset="0"/>
              </a:rPr>
              <a:t>НЕПОСРЕДСТВЕННО ОБРАЗОВАТЕЛЬНАЯ ДЕЯТЕЛЬНОСТЬ – это </a:t>
            </a:r>
            <a:r>
              <a:rPr lang="ru-RU" b="1" dirty="0" smtClean="0">
                <a:solidFill>
                  <a:schemeClr val="tx1"/>
                </a:solidFill>
                <a:latin typeface="Century Schoolbook" pitchFamily="18" charset="0"/>
              </a:rPr>
              <a:t> деятельность, основанная </a:t>
            </a:r>
            <a:r>
              <a:rPr lang="ru-RU" b="1" dirty="0">
                <a:solidFill>
                  <a:schemeClr val="tx1"/>
                </a:solidFill>
                <a:latin typeface="Century Schoolbook" pitchFamily="18" charset="0"/>
              </a:rPr>
              <a:t>на одной из специфических детских видов деятельностей, осуществляемая совместно со взрослыми, направленная на освоение детьми одной или нескольких образовательных областей, или их интеграцию с использованием разнообразных форм и методов работы, выбор которых осуществляется педагогам самостоятельно </a:t>
            </a:r>
            <a:endParaRPr lang="ru-RU" dirty="0">
              <a:solidFill>
                <a:schemeClr val="tx1"/>
              </a:solidFill>
              <a:latin typeface="Century Schoolbook" pitchFamily="18" charset="0"/>
            </a:endParaRPr>
          </a:p>
        </p:txBody>
      </p:sp>
      <p:sp>
        <p:nvSpPr>
          <p:cNvPr id="5" name="Прямоугольная выноска 4"/>
          <p:cNvSpPr/>
          <p:nvPr/>
        </p:nvSpPr>
        <p:spPr>
          <a:xfrm>
            <a:off x="428596" y="142852"/>
            <a:ext cx="2857520" cy="612648"/>
          </a:xfrm>
          <a:prstGeom prst="wedgeRectCallout">
            <a:avLst>
              <a:gd name="adj1" fmla="val 81333"/>
              <a:gd name="adj2" fmla="val 28793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двигательная </a:t>
            </a:r>
            <a:endParaRPr lang="ru-RU" dirty="0">
              <a:solidFill>
                <a:schemeClr val="tx1"/>
              </a:solidFill>
              <a:latin typeface="Century Schoolbook" pitchFamily="18" charset="0"/>
            </a:endParaRPr>
          </a:p>
        </p:txBody>
      </p:sp>
      <p:sp>
        <p:nvSpPr>
          <p:cNvPr id="6" name="Прямоугольная выноска 5"/>
          <p:cNvSpPr/>
          <p:nvPr/>
        </p:nvSpPr>
        <p:spPr>
          <a:xfrm>
            <a:off x="142844" y="1071546"/>
            <a:ext cx="2000264" cy="612648"/>
          </a:xfrm>
          <a:prstGeom prst="wedgeRectCallout">
            <a:avLst>
              <a:gd name="adj1" fmla="val 47143"/>
              <a:gd name="adj2" fmla="val 13246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игровая</a:t>
            </a:r>
            <a:r>
              <a:rPr lang="ru-RU" b="1" dirty="0" smtClean="0">
                <a:solidFill>
                  <a:schemeClr val="tx1"/>
                </a:solidFill>
              </a:rPr>
              <a:t> </a:t>
            </a:r>
            <a:endParaRPr lang="ru-RU" dirty="0">
              <a:solidFill>
                <a:schemeClr val="tx1"/>
              </a:solidFill>
            </a:endParaRPr>
          </a:p>
        </p:txBody>
      </p:sp>
      <p:sp>
        <p:nvSpPr>
          <p:cNvPr id="7" name="Прямоугольная выноска 6"/>
          <p:cNvSpPr/>
          <p:nvPr/>
        </p:nvSpPr>
        <p:spPr>
          <a:xfrm>
            <a:off x="5286380" y="142852"/>
            <a:ext cx="3429024" cy="612648"/>
          </a:xfrm>
          <a:prstGeom prst="wedgeRectCallout">
            <a:avLst>
              <a:gd name="adj1" fmla="val -71538"/>
              <a:gd name="adj2" fmla="val 29415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коммуникативная</a:t>
            </a:r>
            <a:r>
              <a:rPr lang="ru-RU" b="1" dirty="0" smtClean="0">
                <a:solidFill>
                  <a:schemeClr val="tx1"/>
                </a:solidFill>
              </a:rPr>
              <a:t> </a:t>
            </a:r>
            <a:endParaRPr lang="ru-RU" dirty="0">
              <a:solidFill>
                <a:schemeClr val="tx1"/>
              </a:solidFill>
            </a:endParaRPr>
          </a:p>
        </p:txBody>
      </p:sp>
      <p:sp>
        <p:nvSpPr>
          <p:cNvPr id="8" name="Прямоугольная выноска 7"/>
          <p:cNvSpPr/>
          <p:nvPr/>
        </p:nvSpPr>
        <p:spPr>
          <a:xfrm>
            <a:off x="6500826" y="1071546"/>
            <a:ext cx="2500330" cy="612648"/>
          </a:xfrm>
          <a:prstGeom prst="wedgeRectCallout">
            <a:avLst>
              <a:gd name="adj1" fmla="val -49685"/>
              <a:gd name="adj2" fmla="val 13868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entury Schoolbook" pitchFamily="18" charset="0"/>
              </a:rPr>
              <a:t>трудовая</a:t>
            </a:r>
            <a:r>
              <a:rPr lang="ru-RU" b="1" dirty="0" smtClean="0"/>
              <a:t> </a:t>
            </a:r>
            <a:endParaRPr lang="ru-RU" dirty="0"/>
          </a:p>
        </p:txBody>
      </p:sp>
      <p:sp>
        <p:nvSpPr>
          <p:cNvPr id="9" name="Прямоугольная выноска 8"/>
          <p:cNvSpPr/>
          <p:nvPr/>
        </p:nvSpPr>
        <p:spPr>
          <a:xfrm rot="10800000">
            <a:off x="142844" y="5143512"/>
            <a:ext cx="2714644" cy="612648"/>
          </a:xfrm>
          <a:prstGeom prst="wedgeRectCallout">
            <a:avLst>
              <a:gd name="adj1" fmla="val -54167"/>
              <a:gd name="adj2" fmla="val 15422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 </a:t>
            </a:r>
            <a:endParaRPr lang="ru-RU" dirty="0"/>
          </a:p>
        </p:txBody>
      </p:sp>
      <p:sp>
        <p:nvSpPr>
          <p:cNvPr id="10" name="Прямоугольная выноска 9"/>
          <p:cNvSpPr/>
          <p:nvPr/>
        </p:nvSpPr>
        <p:spPr>
          <a:xfrm rot="10800000">
            <a:off x="6072198" y="5143512"/>
            <a:ext cx="2857520" cy="612648"/>
          </a:xfrm>
          <a:prstGeom prst="wedgeRectCallout">
            <a:avLst>
              <a:gd name="adj1" fmla="val 46875"/>
              <a:gd name="adj2" fmla="val 14490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ая выноска 10"/>
          <p:cNvSpPr/>
          <p:nvPr/>
        </p:nvSpPr>
        <p:spPr>
          <a:xfrm rot="10800000">
            <a:off x="4929190" y="6000768"/>
            <a:ext cx="2643206" cy="612648"/>
          </a:xfrm>
          <a:prstGeom prst="wedgeRectCallout">
            <a:avLst>
              <a:gd name="adj1" fmla="val 63823"/>
              <a:gd name="adj2" fmla="val 26772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ая выноска 11"/>
          <p:cNvSpPr/>
          <p:nvPr/>
        </p:nvSpPr>
        <p:spPr>
          <a:xfrm rot="10800000">
            <a:off x="1643042" y="6000768"/>
            <a:ext cx="2414598" cy="612648"/>
          </a:xfrm>
          <a:prstGeom prst="wedgeRectCallout">
            <a:avLst>
              <a:gd name="adj1" fmla="val -51972"/>
              <a:gd name="adj2" fmla="val 26927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42844" y="5143513"/>
            <a:ext cx="2714644" cy="646331"/>
          </a:xfrm>
          <a:prstGeom prst="rect">
            <a:avLst/>
          </a:prstGeom>
          <a:solidFill>
            <a:schemeClr val="accent6">
              <a:lumMod val="60000"/>
              <a:lumOff val="40000"/>
            </a:schemeClr>
          </a:solidFill>
          <a:ln w="19050">
            <a:solidFill>
              <a:srgbClr val="0070C0"/>
            </a:solidFill>
          </a:ln>
        </p:spPr>
        <p:txBody>
          <a:bodyPr wrap="square" rtlCol="0">
            <a:spAutoFit/>
          </a:bodyPr>
          <a:lstStyle/>
          <a:p>
            <a:pPr algn="ctr"/>
            <a:r>
              <a:rPr lang="ru-RU" b="1" dirty="0" smtClean="0">
                <a:latin typeface="Century Schoolbook" pitchFamily="18" charset="0"/>
              </a:rPr>
              <a:t>познавательно-исследовательская </a:t>
            </a:r>
            <a:endParaRPr lang="ru-RU" dirty="0">
              <a:latin typeface="Century Schoolbook" pitchFamily="18" charset="0"/>
            </a:endParaRPr>
          </a:p>
        </p:txBody>
      </p:sp>
      <p:sp>
        <p:nvSpPr>
          <p:cNvPr id="15" name="TextBox 14"/>
          <p:cNvSpPr txBox="1"/>
          <p:nvPr/>
        </p:nvSpPr>
        <p:spPr>
          <a:xfrm>
            <a:off x="6084168" y="5157192"/>
            <a:ext cx="2857520" cy="646331"/>
          </a:xfrm>
          <a:prstGeom prst="rect">
            <a:avLst/>
          </a:prstGeom>
          <a:solidFill>
            <a:schemeClr val="accent6">
              <a:lumMod val="60000"/>
              <a:lumOff val="40000"/>
            </a:schemeClr>
          </a:solidFill>
          <a:ln w="28575">
            <a:solidFill>
              <a:srgbClr val="0070C0"/>
            </a:solidFill>
          </a:ln>
        </p:spPr>
        <p:txBody>
          <a:bodyPr wrap="square" rtlCol="0">
            <a:spAutoFit/>
          </a:bodyPr>
          <a:lstStyle/>
          <a:p>
            <a:pPr algn="ctr"/>
            <a:r>
              <a:rPr lang="ru-RU" b="1" dirty="0" smtClean="0">
                <a:latin typeface="Century Schoolbook" pitchFamily="18" charset="0"/>
              </a:rPr>
              <a:t>музыкально-художественная</a:t>
            </a:r>
            <a:r>
              <a:rPr lang="ru-RU" b="1" dirty="0" smtClean="0"/>
              <a:t> </a:t>
            </a:r>
            <a:endParaRPr lang="ru-RU" dirty="0"/>
          </a:p>
        </p:txBody>
      </p:sp>
      <p:sp>
        <p:nvSpPr>
          <p:cNvPr id="16" name="TextBox 15"/>
          <p:cNvSpPr txBox="1"/>
          <p:nvPr/>
        </p:nvSpPr>
        <p:spPr>
          <a:xfrm>
            <a:off x="1643042" y="6072206"/>
            <a:ext cx="2357454" cy="369332"/>
          </a:xfrm>
          <a:prstGeom prst="rect">
            <a:avLst/>
          </a:prstGeom>
          <a:noFill/>
        </p:spPr>
        <p:txBody>
          <a:bodyPr wrap="square" rtlCol="0">
            <a:spAutoFit/>
          </a:bodyPr>
          <a:lstStyle/>
          <a:p>
            <a:pPr algn="ctr"/>
            <a:r>
              <a:rPr lang="ru-RU" b="1" dirty="0" smtClean="0">
                <a:latin typeface="Century Schoolbook" pitchFamily="18" charset="0"/>
              </a:rPr>
              <a:t>продуктивная</a:t>
            </a:r>
            <a:r>
              <a:rPr lang="ru-RU" b="1" dirty="0" smtClean="0"/>
              <a:t> </a:t>
            </a:r>
            <a:endParaRPr lang="ru-RU" dirty="0"/>
          </a:p>
        </p:txBody>
      </p:sp>
      <p:sp>
        <p:nvSpPr>
          <p:cNvPr id="17" name="TextBox 16"/>
          <p:cNvSpPr txBox="1"/>
          <p:nvPr/>
        </p:nvSpPr>
        <p:spPr>
          <a:xfrm>
            <a:off x="4929190" y="5877272"/>
            <a:ext cx="2714644" cy="923330"/>
          </a:xfrm>
          <a:prstGeom prst="rect">
            <a:avLst/>
          </a:prstGeom>
          <a:solidFill>
            <a:schemeClr val="accent6">
              <a:lumMod val="60000"/>
              <a:lumOff val="40000"/>
            </a:schemeClr>
          </a:solidFill>
          <a:ln w="28575">
            <a:solidFill>
              <a:srgbClr val="0070C0"/>
            </a:solidFill>
          </a:ln>
        </p:spPr>
        <p:txBody>
          <a:bodyPr wrap="square" rtlCol="0">
            <a:spAutoFit/>
          </a:bodyPr>
          <a:lstStyle/>
          <a:p>
            <a:pPr algn="ctr"/>
            <a:r>
              <a:rPr lang="ru-RU" b="1" dirty="0">
                <a:latin typeface="Century Schoolbook" pitchFamily="18" charset="0"/>
              </a:rPr>
              <a:t>чтения художественной литературы </a:t>
            </a:r>
            <a:endParaRPr lang="ru-RU" dirty="0">
              <a:latin typeface="Century Schoolbook"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42852"/>
            <a:ext cx="8572560" cy="1446550"/>
          </a:xfrm>
          <a:prstGeom prst="rect">
            <a:avLst/>
          </a:prstGeom>
        </p:spPr>
        <p:txBody>
          <a:bodyPr wrap="square">
            <a:spAutoFit/>
          </a:bodyPr>
          <a:lstStyle/>
          <a:p>
            <a:pPr algn="ctr"/>
            <a:r>
              <a:rPr lang="ru-RU" sz="2800" b="1" dirty="0" smtClean="0">
                <a:solidFill>
                  <a:srgbClr val="FF0000"/>
                </a:solidFill>
                <a:latin typeface="Century Schoolbook" pitchFamily="18" charset="0"/>
              </a:rPr>
              <a:t>МОТИВАЦИЯ</a:t>
            </a:r>
            <a:r>
              <a:rPr lang="ru-RU" sz="3200" b="1" dirty="0" smtClean="0">
                <a:latin typeface="Century Schoolbook" pitchFamily="18" charset="0"/>
              </a:rPr>
              <a:t> </a:t>
            </a:r>
            <a:r>
              <a:rPr lang="ru-RU" sz="2800" b="1" dirty="0" smtClean="0">
                <a:latin typeface="Century Schoolbook" pitchFamily="18" charset="0"/>
              </a:rPr>
              <a:t>к последующей непосредственно образовательной деятельность </a:t>
            </a:r>
            <a:endParaRPr lang="ru-RU" sz="2800" dirty="0">
              <a:latin typeface="Century Schoolbook" pitchFamily="18" charset="0"/>
            </a:endParaRPr>
          </a:p>
        </p:txBody>
      </p:sp>
      <p:pic>
        <p:nvPicPr>
          <p:cNvPr id="3074" name="Picture 2" descr="C:\Documents and Settings\User\Мои документы\Мои рисунки\музеи эксперименты\эксперименты в подготовительной\Новая папка\Изображение 011.jpg"/>
          <p:cNvPicPr>
            <a:picLocks noChangeAspect="1" noChangeArrowheads="1"/>
          </p:cNvPicPr>
          <p:nvPr/>
        </p:nvPicPr>
        <p:blipFill>
          <a:blip r:embed="rId2" cstate="print"/>
          <a:srcRect/>
          <a:stretch>
            <a:fillRect/>
          </a:stretch>
        </p:blipFill>
        <p:spPr bwMode="auto">
          <a:xfrm>
            <a:off x="4643438" y="1928802"/>
            <a:ext cx="3718978" cy="3786214"/>
          </a:xfrm>
          <a:prstGeom prst="rect">
            <a:avLst/>
          </a:prstGeom>
          <a:noFill/>
          <a:ln w="76200">
            <a:solidFill>
              <a:schemeClr val="tx2"/>
            </a:solidFill>
          </a:ln>
        </p:spPr>
      </p:pic>
      <p:sp>
        <p:nvSpPr>
          <p:cNvPr id="6" name="Выноска со стрелкой вправо 5"/>
          <p:cNvSpPr/>
          <p:nvPr/>
        </p:nvSpPr>
        <p:spPr>
          <a:xfrm>
            <a:off x="642910" y="1928802"/>
            <a:ext cx="3786214" cy="3786214"/>
          </a:xfrm>
          <a:prstGeom prst="rightArrowCallout">
            <a:avLst/>
          </a:prstGeom>
          <a:solidFill>
            <a:schemeClr val="accent5"/>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Century Schoolbook" pitchFamily="18" charset="0"/>
              </a:rPr>
              <a:t>ИНТЕРЕС</a:t>
            </a:r>
          </a:p>
          <a:p>
            <a:pPr algn="ctr"/>
            <a:r>
              <a:rPr lang="ru-RU" sz="2000" b="1" dirty="0" smtClean="0">
                <a:solidFill>
                  <a:schemeClr val="tx1"/>
                </a:solidFill>
                <a:latin typeface="Century Schoolbook" pitchFamily="18" charset="0"/>
              </a:rPr>
              <a:t> и </a:t>
            </a:r>
          </a:p>
          <a:p>
            <a:pPr algn="ctr"/>
            <a:r>
              <a:rPr lang="ru-RU" sz="2000" b="1" dirty="0" smtClean="0">
                <a:solidFill>
                  <a:schemeClr val="tx1"/>
                </a:solidFill>
                <a:latin typeface="Century Schoolbook" pitchFamily="18" charset="0"/>
              </a:rPr>
              <a:t>ЖЕЛАНИЕ ребенка продолжить деятельность </a:t>
            </a:r>
            <a:endParaRPr lang="ru-RU" sz="2000"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42852"/>
            <a:ext cx="8640960" cy="830997"/>
          </a:xfrm>
          <a:prstGeom prst="rect">
            <a:avLst/>
          </a:prstGeom>
        </p:spPr>
        <p:txBody>
          <a:bodyPr wrap="square">
            <a:spAutoFit/>
          </a:bodyPr>
          <a:lstStyle/>
          <a:p>
            <a:pPr algn="ctr"/>
            <a:r>
              <a:rPr lang="ru-RU" sz="2400" b="1" dirty="0" smtClean="0">
                <a:latin typeface="Century Schoolbook" pitchFamily="18" charset="0"/>
              </a:rPr>
              <a:t>Различия процесса образовательной деятельности в ДОУ</a:t>
            </a:r>
          </a:p>
        </p:txBody>
      </p:sp>
      <p:graphicFrame>
        <p:nvGraphicFramePr>
          <p:cNvPr id="5" name="Таблица 4"/>
          <p:cNvGraphicFramePr>
            <a:graphicFrameLocks noGrp="1"/>
          </p:cNvGraphicFramePr>
          <p:nvPr/>
        </p:nvGraphicFramePr>
        <p:xfrm>
          <a:off x="395536" y="980729"/>
          <a:ext cx="8283264" cy="5760640"/>
        </p:xfrm>
        <a:graphic>
          <a:graphicData uri="http://schemas.openxmlformats.org/drawingml/2006/table">
            <a:tbl>
              <a:tblPr firstRow="1" bandRow="1">
                <a:tableStyleId>{5C22544A-7EE6-4342-B048-85BDC9FD1C3A}</a:tableStyleId>
              </a:tblPr>
              <a:tblGrid>
                <a:gridCol w="4038946"/>
                <a:gridCol w="4244318"/>
              </a:tblGrid>
              <a:tr h="466022">
                <a:tc>
                  <a:txBody>
                    <a:bodyPr/>
                    <a:lstStyle/>
                    <a:p>
                      <a:pPr algn="ctr"/>
                      <a:r>
                        <a:rPr lang="ru-RU" sz="2400" b="1" dirty="0" smtClean="0">
                          <a:solidFill>
                            <a:schemeClr val="tx1"/>
                          </a:solidFill>
                          <a:latin typeface="Century Schoolbook" pitchFamily="18" charset="0"/>
                        </a:rPr>
                        <a:t>До </a:t>
                      </a:r>
                      <a:endParaRPr lang="ru-RU" sz="2400" b="1" dirty="0">
                        <a:solidFill>
                          <a:schemeClr val="tx1"/>
                        </a:solidFill>
                        <a:latin typeface="Century Schoolbook" pitchFamily="18" charset="0"/>
                      </a:endParaRPr>
                    </a:p>
                  </a:txBody>
                  <a:tcPr>
                    <a:solidFill>
                      <a:schemeClr val="accent3">
                        <a:lumMod val="40000"/>
                        <a:lumOff val="60000"/>
                      </a:schemeClr>
                    </a:solidFill>
                  </a:tcPr>
                </a:tc>
                <a:tc>
                  <a:txBody>
                    <a:bodyPr/>
                    <a:lstStyle/>
                    <a:p>
                      <a:pPr algn="ctr"/>
                      <a:r>
                        <a:rPr lang="ru-RU" sz="2400" b="1" dirty="0" smtClean="0">
                          <a:solidFill>
                            <a:schemeClr val="tx1"/>
                          </a:solidFill>
                          <a:latin typeface="Century Schoolbook" pitchFamily="18" charset="0"/>
                        </a:rPr>
                        <a:t>ПОСЛЕ... </a:t>
                      </a:r>
                      <a:endParaRPr lang="ru-RU" sz="2400" b="1" dirty="0">
                        <a:solidFill>
                          <a:schemeClr val="tx1"/>
                        </a:solidFill>
                        <a:latin typeface="Century Schoolbook" pitchFamily="18" charset="0"/>
                      </a:endParaRPr>
                    </a:p>
                  </a:txBody>
                  <a:tcPr>
                    <a:solidFill>
                      <a:schemeClr val="accent6">
                        <a:lumMod val="20000"/>
                        <a:lumOff val="80000"/>
                      </a:schemeClr>
                    </a:solidFill>
                  </a:tcPr>
                </a:tc>
              </a:tr>
              <a:tr h="623127">
                <a:tc>
                  <a:txBody>
                    <a:bodyPr/>
                    <a:lstStyle/>
                    <a:p>
                      <a:r>
                        <a:rPr lang="ru-RU" sz="1400" b="0" dirty="0" smtClean="0">
                          <a:solidFill>
                            <a:schemeClr val="tx1"/>
                          </a:solidFill>
                          <a:latin typeface="Century Schoolbook" pitchFamily="18" charset="0"/>
                        </a:rPr>
                        <a:t>В виде учебной деятельности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Через организацию детских видов деятельности </a:t>
                      </a:r>
                      <a:endParaRPr lang="ru-RU" sz="1400" b="0" dirty="0">
                        <a:solidFill>
                          <a:schemeClr val="tx1"/>
                        </a:solidFill>
                        <a:latin typeface="Century Schoolbook" pitchFamily="18" charset="0"/>
                      </a:endParaRPr>
                    </a:p>
                  </a:txBody>
                  <a:tcPr>
                    <a:solidFill>
                      <a:schemeClr val="accent6">
                        <a:lumMod val="20000"/>
                        <a:lumOff val="80000"/>
                      </a:schemeClr>
                    </a:solidFill>
                  </a:tcPr>
                </a:tc>
              </a:tr>
              <a:tr h="1178399">
                <a:tc>
                  <a:txBody>
                    <a:bodyPr/>
                    <a:lstStyle/>
                    <a:p>
                      <a:r>
                        <a:rPr lang="ru-RU" sz="1400" b="0" dirty="0" smtClean="0">
                          <a:solidFill>
                            <a:schemeClr val="tx1"/>
                          </a:solidFill>
                          <a:latin typeface="Century Schoolbook" pitchFamily="18" charset="0"/>
                        </a:rPr>
                        <a:t>.Ребенок - объект формирующих педагогических воздействий взрослого человека. </a:t>
                      </a:r>
                    </a:p>
                    <a:p>
                      <a:r>
                        <a:rPr lang="ru-RU" sz="1400" b="0" dirty="0" smtClean="0">
                          <a:solidFill>
                            <a:schemeClr val="tx1"/>
                          </a:solidFill>
                          <a:latin typeface="Century Schoolbook" pitchFamily="18" charset="0"/>
                        </a:rPr>
                        <a:t>Позиция « Учитель – ученик»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Ребенок и взрослый - оба субъекты взаимодействия. Они равны по значимости. Позиция « Партнер – </a:t>
                      </a:r>
                      <a:r>
                        <a:rPr lang="ru-RU" sz="1400" b="0" dirty="0" err="1" smtClean="0">
                          <a:solidFill>
                            <a:schemeClr val="tx1"/>
                          </a:solidFill>
                          <a:latin typeface="Century Schoolbook" pitchFamily="18" charset="0"/>
                        </a:rPr>
                        <a:t>партнер</a:t>
                      </a:r>
                      <a:r>
                        <a:rPr lang="ru-RU" sz="1400" b="0" dirty="0" smtClean="0">
                          <a:solidFill>
                            <a:schemeClr val="tx1"/>
                          </a:solidFill>
                          <a:latin typeface="Century Schoolbook" pitchFamily="18" charset="0"/>
                        </a:rPr>
                        <a:t>» 	</a:t>
                      </a:r>
                      <a:endParaRPr lang="ru-RU" sz="1400" b="0" dirty="0">
                        <a:solidFill>
                          <a:schemeClr val="tx1"/>
                        </a:solidFill>
                        <a:latin typeface="Century Schoolbook" pitchFamily="18" charset="0"/>
                      </a:endParaRPr>
                    </a:p>
                  </a:txBody>
                  <a:tcPr>
                    <a:solidFill>
                      <a:schemeClr val="accent6">
                        <a:lumMod val="20000"/>
                        <a:lumOff val="80000"/>
                      </a:schemeClr>
                    </a:solidFill>
                  </a:tcPr>
                </a:tc>
              </a:tr>
              <a:tr h="1447748">
                <a:tc>
                  <a:txBody>
                    <a:bodyPr/>
                    <a:lstStyle/>
                    <a:p>
                      <a:r>
                        <a:rPr lang="ru-RU" sz="1400" b="0" dirty="0" smtClean="0">
                          <a:solidFill>
                            <a:schemeClr val="tx1"/>
                          </a:solidFill>
                          <a:latin typeface="Century Schoolbook" pitchFamily="18" charset="0"/>
                        </a:rPr>
                        <a:t> Основная деятельность - учебная.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Основная деятельность - это так называемые детские виды деятельности: общение, игра, предметная деятельность, конструирование, изобразительная деятельность, элементарная трудовая деятельность и т. д. 	</a:t>
                      </a:r>
                      <a:endParaRPr lang="ru-RU" sz="1400" b="0" dirty="0">
                        <a:solidFill>
                          <a:schemeClr val="tx1"/>
                        </a:solidFill>
                        <a:latin typeface="Century Schoolbook" pitchFamily="18" charset="0"/>
                      </a:endParaRPr>
                    </a:p>
                  </a:txBody>
                  <a:tcPr>
                    <a:solidFill>
                      <a:schemeClr val="accent6">
                        <a:lumMod val="20000"/>
                        <a:lumOff val="80000"/>
                      </a:schemeClr>
                    </a:solidFill>
                  </a:tcPr>
                </a:tc>
              </a:tr>
              <a:tr h="909052">
                <a:tc>
                  <a:txBody>
                    <a:bodyPr/>
                    <a:lstStyle/>
                    <a:p>
                      <a:r>
                        <a:rPr lang="ru-RU" sz="1400" b="0" dirty="0" smtClean="0">
                          <a:solidFill>
                            <a:schemeClr val="tx1"/>
                          </a:solidFill>
                          <a:latin typeface="Century Schoolbook" pitchFamily="18" charset="0"/>
                        </a:rPr>
                        <a:t>Основная модель организации образовательного процесса- учебная.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0" dirty="0" smtClean="0">
                          <a:solidFill>
                            <a:schemeClr val="tx1"/>
                          </a:solidFill>
                          <a:latin typeface="Century Schoolbook" pitchFamily="18" charset="0"/>
                        </a:rPr>
                        <a:t>Основная модель организации образовательного процесса- совместная деятельность взрослого и ребенка. </a:t>
                      </a:r>
                      <a:endParaRPr lang="ru-RU" sz="1400" b="0" dirty="0">
                        <a:solidFill>
                          <a:schemeClr val="tx1"/>
                        </a:solidFill>
                        <a:latin typeface="Century Schoolbook" pitchFamily="18" charset="0"/>
                      </a:endParaRPr>
                    </a:p>
                  </a:txBody>
                  <a:tcPr>
                    <a:solidFill>
                      <a:schemeClr val="accent6">
                        <a:lumMod val="20000"/>
                        <a:lumOff val="80000"/>
                      </a:schemeClr>
                    </a:solidFill>
                  </a:tcPr>
                </a:tc>
              </a:tr>
              <a:tr h="1136292">
                <a:tc>
                  <a:txBody>
                    <a:bodyPr/>
                    <a:lstStyle/>
                    <a:p>
                      <a:r>
                        <a:rPr lang="ru-RU" sz="1400" baseline="0" dirty="0" smtClean="0">
                          <a:solidFill>
                            <a:schemeClr val="tx1"/>
                          </a:solidFill>
                          <a:latin typeface="Century Schoolbook" pitchFamily="18" charset="0"/>
                        </a:rPr>
                        <a:t>Применяются в основном так называемые прямые методы обучения (при частичном использовании опосредованных) 	</a:t>
                      </a:r>
                      <a:endParaRPr lang="ru-RU" sz="1400" b="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b="1" kern="1200" baseline="0" dirty="0" smtClean="0">
                          <a:solidFill>
                            <a:schemeClr val="tx1"/>
                          </a:solidFill>
                          <a:latin typeface="Century Schoolbook" pitchFamily="18" charset="0"/>
                          <a:ea typeface="+mn-ea"/>
                          <a:cs typeface="+mn-cs"/>
                        </a:rPr>
                        <a:t> Применяются в основном так называемые опосредованные методы обучения (при частичном использовании прямых). </a:t>
                      </a:r>
                      <a:endParaRPr lang="ru-RU" sz="1400" b="0" dirty="0">
                        <a:solidFill>
                          <a:schemeClr val="tx1"/>
                        </a:solidFill>
                        <a:latin typeface="Century Schoolbook" pitchFamily="18" charset="0"/>
                      </a:endParaRPr>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14282" y="188639"/>
          <a:ext cx="8715436" cy="6490496"/>
        </p:xfrm>
        <a:graphic>
          <a:graphicData uri="http://schemas.openxmlformats.org/drawingml/2006/table">
            <a:tbl>
              <a:tblPr firstRow="1" bandRow="1">
                <a:tableStyleId>{5C22544A-7EE6-4342-B048-85BDC9FD1C3A}</a:tableStyleId>
              </a:tblPr>
              <a:tblGrid>
                <a:gridCol w="4357718"/>
                <a:gridCol w="4357718"/>
              </a:tblGrid>
              <a:tr h="1012566">
                <a:tc>
                  <a:txBody>
                    <a:bodyPr/>
                    <a:lstStyle/>
                    <a:p>
                      <a:r>
                        <a:rPr lang="ru-RU" sz="1400" kern="1200" baseline="0" dirty="0" smtClean="0">
                          <a:solidFill>
                            <a:schemeClr val="tx1"/>
                          </a:solidFill>
                          <a:latin typeface="Century Schoolbook" pitchFamily="18" charset="0"/>
                          <a:ea typeface="+mn-ea"/>
                          <a:cs typeface="+mn-cs"/>
                        </a:rPr>
                        <a:t>6. Мотивы обучения на занятии не связаны с интересом детей к самой учебной деятельности. «Удерживает» на занятии авторитет взрослого 	</a:t>
                      </a: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6. Мотивы обучения, осуществляемого как организация детских видов деятельности, связаны с интересом детей к этим видам деятельности. 	</a:t>
                      </a:r>
                    </a:p>
                  </a:txBody>
                  <a:tcPr>
                    <a:solidFill>
                      <a:schemeClr val="accent6">
                        <a:lumMod val="20000"/>
                        <a:lumOff val="80000"/>
                      </a:schemeClr>
                    </a:solidFill>
                  </a:tcPr>
                </a:tc>
              </a:tr>
              <a:tr h="1927142">
                <a:tc>
                  <a:txBody>
                    <a:bodyPr/>
                    <a:lstStyle/>
                    <a:p>
                      <a:r>
                        <a:rPr lang="ru-RU" sz="1400" kern="1200" baseline="0" dirty="0" smtClean="0">
                          <a:solidFill>
                            <a:schemeClr val="tx1"/>
                          </a:solidFill>
                          <a:latin typeface="Century Schoolbook" pitchFamily="18" charset="0"/>
                          <a:ea typeface="+mn-ea"/>
                          <a:cs typeface="+mn-cs"/>
                        </a:rPr>
                        <a:t>7. Все дети обязательно должны присутствовать на занятии 	</a:t>
                      </a:r>
                    </a:p>
                    <a:p>
                      <a:endParaRPr lang="ru-RU" sz="140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7. Допускается так называемый «вход» и «выход» детей. Уважая ребенка, его состояние, настроение взрослый обязан предоставить ему возможность выбора- участвовать или не участвовать вместе с другими детьми в совместном деле, но при этом вправе потребовать такого же уважения и к участникам этого совместного дела. 	</a:t>
                      </a:r>
                    </a:p>
                  </a:txBody>
                  <a:tcPr>
                    <a:solidFill>
                      <a:schemeClr val="accent6">
                        <a:lumMod val="20000"/>
                        <a:lumOff val="80000"/>
                      </a:schemeClr>
                    </a:solidFill>
                  </a:tcPr>
                </a:tc>
              </a:tr>
              <a:tr h="1241210">
                <a:tc>
                  <a:txBody>
                    <a:bodyPr/>
                    <a:lstStyle/>
                    <a:p>
                      <a:r>
                        <a:rPr lang="ru-RU" sz="1400" kern="1200" baseline="0" dirty="0" smtClean="0">
                          <a:solidFill>
                            <a:schemeClr val="tx1"/>
                          </a:solidFill>
                          <a:latin typeface="Century Schoolbook" pitchFamily="18" charset="0"/>
                          <a:ea typeface="+mn-ea"/>
                          <a:cs typeface="+mn-cs"/>
                        </a:rPr>
                        <a:t>8. Основная форма работы с детьми- занятие. 	</a:t>
                      </a:r>
                    </a:p>
                    <a:p>
                      <a:endParaRPr lang="ru-RU" sz="140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8. Основная форма работы с детьми- рассматривание, наблюдение, беседы, разговоры, экспериментирование и исследования, чтение, реализация проектов, мастерская и т.д. 	</a:t>
                      </a:r>
                    </a:p>
                  </a:txBody>
                  <a:tcPr>
                    <a:solidFill>
                      <a:schemeClr val="accent6">
                        <a:lumMod val="20000"/>
                        <a:lumOff val="80000"/>
                      </a:schemeClr>
                    </a:solidFill>
                  </a:tcPr>
                </a:tc>
              </a:tr>
              <a:tr h="2155786">
                <a:tc>
                  <a:txBody>
                    <a:bodyPr/>
                    <a:lstStyle/>
                    <a:p>
                      <a:endParaRPr lang="ru-RU" sz="1400" kern="1200" baseline="0" dirty="0" smtClean="0">
                        <a:solidFill>
                          <a:schemeClr val="tx1"/>
                        </a:solidFill>
                        <a:latin typeface="Century Schoolbook" pitchFamily="18" charset="0"/>
                        <a:ea typeface="+mn-ea"/>
                        <a:cs typeface="+mn-cs"/>
                      </a:endParaRPr>
                    </a:p>
                    <a:p>
                      <a:r>
                        <a:rPr lang="ru-RU" sz="1400" kern="1200" baseline="0" dirty="0" smtClean="0">
                          <a:solidFill>
                            <a:schemeClr val="tx1"/>
                          </a:solidFill>
                          <a:latin typeface="Century Schoolbook" pitchFamily="18" charset="0"/>
                          <a:ea typeface="+mn-ea"/>
                          <a:cs typeface="+mn-cs"/>
                        </a:rPr>
                        <a:t>9. Образовательный процесс в значительной степени регламентирован. Главное для взрослого- двигаться по заранее намеченному плану, программе. Педагог часто опирается на подготовленный конспект занятия, в котором расписаны реплики и вопросы взрослого, ответы детей. 	</a:t>
                      </a:r>
                    </a:p>
                    <a:p>
                      <a:endParaRPr lang="ru-RU" sz="1400" dirty="0">
                        <a:solidFill>
                          <a:schemeClr val="tx1"/>
                        </a:solidFill>
                        <a:latin typeface="Century Schoolbook" pitchFamily="18" charset="0"/>
                      </a:endParaRPr>
                    </a:p>
                  </a:txBody>
                  <a:tcPr>
                    <a:solidFill>
                      <a:schemeClr val="accent3">
                        <a:lumMod val="40000"/>
                        <a:lumOff val="60000"/>
                      </a:schemeClr>
                    </a:solidFill>
                  </a:tcPr>
                </a:tc>
                <a:tc>
                  <a:txBody>
                    <a:bodyPr/>
                    <a:lstStyle/>
                    <a:p>
                      <a:r>
                        <a:rPr lang="ru-RU" sz="1400" kern="1200" baseline="0" dirty="0" smtClean="0">
                          <a:solidFill>
                            <a:schemeClr val="tx1"/>
                          </a:solidFill>
                          <a:latin typeface="Century Schoolbook" pitchFamily="18" charset="0"/>
                          <a:ea typeface="+mn-ea"/>
                          <a:cs typeface="+mn-cs"/>
                        </a:rPr>
                        <a:t>9.Образовательный процесс предполагает внесение изменений (коррективов) в планы, программы с учетом потребностей и интересов детей. Конспекты могут использоваться частично, для заимствования фактического материала, отдельных методов и приемов и др., но не как «готовый образец» образовательного процесса. 	</a:t>
                      </a:r>
                    </a:p>
                    <a:p>
                      <a:endParaRPr lang="ru-RU" sz="1400" dirty="0">
                        <a:solidFill>
                          <a:schemeClr val="tx1"/>
                        </a:solidFill>
                        <a:latin typeface="Century Schoolbook" pitchFamily="18" charset="0"/>
                      </a:endParaRPr>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60648"/>
            <a:ext cx="6048671" cy="523220"/>
          </a:xfrm>
          <a:prstGeom prst="rect">
            <a:avLst/>
          </a:prstGeom>
        </p:spPr>
        <p:txBody>
          <a:bodyPr wrap="square">
            <a:spAutoFit/>
          </a:bodyPr>
          <a:lstStyle/>
          <a:p>
            <a:r>
              <a:rPr lang="ru-RU" sz="2800" b="1" dirty="0" smtClean="0">
                <a:latin typeface="Century Schoolbook" pitchFamily="18" charset="0"/>
              </a:rPr>
              <a:t>Формы организации НОД </a:t>
            </a:r>
            <a:endParaRPr lang="ru-RU" sz="2800" dirty="0"/>
          </a:p>
        </p:txBody>
      </p:sp>
      <p:sp>
        <p:nvSpPr>
          <p:cNvPr id="5" name="Стрелка вправо 4"/>
          <p:cNvSpPr/>
          <p:nvPr/>
        </p:nvSpPr>
        <p:spPr>
          <a:xfrm>
            <a:off x="395536" y="1196752"/>
            <a:ext cx="2592288" cy="720080"/>
          </a:xfrm>
          <a:prstGeom prst="rightArrow">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latin typeface="Times New Roman"/>
              </a:rPr>
              <a:t>Двигательная 	</a:t>
            </a:r>
            <a:endParaRPr lang="ru-RU" dirty="0"/>
          </a:p>
        </p:txBody>
      </p:sp>
      <p:sp>
        <p:nvSpPr>
          <p:cNvPr id="6" name="Прямоугольник 5"/>
          <p:cNvSpPr/>
          <p:nvPr/>
        </p:nvSpPr>
        <p:spPr>
          <a:xfrm>
            <a:off x="3347864" y="836712"/>
            <a:ext cx="5400600" cy="1368152"/>
          </a:xfrm>
          <a:prstGeom prst="rect">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000000"/>
                </a:solidFill>
                <a:latin typeface="Times New Roman"/>
              </a:rPr>
              <a:t>*Подвижные игры с правилами *Подвижные дидактические игры *Игровые упражнения * Соревнования *Игровые ситуации *Досуг *Ритмика *Аэробика, детский фитнес *Спортивные игры и упражнения *Аттракционы *Спортивные праздники *Гимнастика (утренняя и пробуждения) 	</a:t>
            </a:r>
          </a:p>
        </p:txBody>
      </p:sp>
      <p:sp>
        <p:nvSpPr>
          <p:cNvPr id="7" name="Стрелка вправо 6"/>
          <p:cNvSpPr/>
          <p:nvPr/>
        </p:nvSpPr>
        <p:spPr>
          <a:xfrm>
            <a:off x="395536" y="2780928"/>
            <a:ext cx="2736304" cy="720080"/>
          </a:xfrm>
          <a:prstGeom prst="right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Игровая </a:t>
            </a:r>
            <a:endParaRPr lang="ru-RU" dirty="0">
              <a:latin typeface="Century Schoolbook" pitchFamily="18" charset="0"/>
            </a:endParaRPr>
          </a:p>
        </p:txBody>
      </p:sp>
      <p:sp>
        <p:nvSpPr>
          <p:cNvPr id="8" name="Стрелка вправо 7"/>
          <p:cNvSpPr/>
          <p:nvPr/>
        </p:nvSpPr>
        <p:spPr>
          <a:xfrm>
            <a:off x="467544" y="4221088"/>
            <a:ext cx="2736304" cy="86409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Продуктивная</a:t>
            </a:r>
            <a:r>
              <a:rPr lang="ru-RU" b="1" dirty="0" smtClean="0">
                <a:solidFill>
                  <a:schemeClr val="dk1"/>
                </a:solidFill>
              </a:rPr>
              <a:t> </a:t>
            </a:r>
            <a:endParaRPr lang="ru-RU" dirty="0"/>
          </a:p>
        </p:txBody>
      </p:sp>
      <p:sp>
        <p:nvSpPr>
          <p:cNvPr id="9" name="Стрелка вправо 8"/>
          <p:cNvSpPr/>
          <p:nvPr/>
        </p:nvSpPr>
        <p:spPr>
          <a:xfrm>
            <a:off x="323528" y="5157192"/>
            <a:ext cx="2880320" cy="1700808"/>
          </a:xfrm>
          <a:prstGeom prst="rightArrow">
            <a:avLst>
              <a:gd name="adj1" fmla="val 50000"/>
              <a:gd name="adj2" fmla="val 53360"/>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Чтение художественной литературы </a:t>
            </a:r>
            <a:endParaRPr lang="ru-RU" dirty="0">
              <a:latin typeface="Century Schoolbook" pitchFamily="18" charset="0"/>
            </a:endParaRPr>
          </a:p>
        </p:txBody>
      </p:sp>
      <p:sp>
        <p:nvSpPr>
          <p:cNvPr id="11" name="Прямоугольник 10"/>
          <p:cNvSpPr/>
          <p:nvPr/>
        </p:nvSpPr>
        <p:spPr>
          <a:xfrm>
            <a:off x="3347864" y="2420888"/>
            <a:ext cx="5400600" cy="1368152"/>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*Сюжетные игры * Игры с правилами *Создание игровой ситуации по режимным моментам, с использованием литературного произведения *Игры с речевым сопровождением *Пальчиковые игры *Театрализованные игры </a:t>
            </a:r>
            <a:endParaRPr lang="ru-RU" sz="1400" dirty="0" smtClean="0">
              <a:solidFill>
                <a:srgbClr val="000000"/>
              </a:solidFill>
              <a:latin typeface="Century Schoolbook" pitchFamily="18" charset="0"/>
            </a:endParaRPr>
          </a:p>
        </p:txBody>
      </p:sp>
      <p:sp>
        <p:nvSpPr>
          <p:cNvPr id="12" name="Прямоугольник 11"/>
          <p:cNvSpPr/>
          <p:nvPr/>
        </p:nvSpPr>
        <p:spPr>
          <a:xfrm>
            <a:off x="3347864" y="4077072"/>
            <a:ext cx="5400600" cy="115212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*Мастерская по изготовлению продуктов детского творчества *Реализация проектов *Детский дизайн *Опытно-экспериментальная деятельность *Выставки *Мини-музеи </a:t>
            </a:r>
            <a:endParaRPr lang="ru-RU" sz="1400" b="1" dirty="0" smtClean="0">
              <a:solidFill>
                <a:srgbClr val="000000"/>
              </a:solidFill>
              <a:latin typeface="Century Schoolbook" pitchFamily="18" charset="0"/>
            </a:endParaRPr>
          </a:p>
        </p:txBody>
      </p:sp>
      <p:sp>
        <p:nvSpPr>
          <p:cNvPr id="13" name="Прямоугольник 12"/>
          <p:cNvSpPr/>
          <p:nvPr/>
        </p:nvSpPr>
        <p:spPr>
          <a:xfrm>
            <a:off x="3347864" y="5445224"/>
            <a:ext cx="5400600" cy="1296144"/>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dirty="0" smtClean="0">
                <a:solidFill>
                  <a:schemeClr val="dk1"/>
                </a:solidFill>
                <a:latin typeface="Century Schoolbook" pitchFamily="18" charset="0"/>
              </a:rPr>
              <a:t>*Чтение *Обсуждение *Заучивание, рассказывание *Беседа *Театрализованная деятельность *Самостоятельная художественная речевая деятельность *Викторина *КВН *Вопросы и ответы *Презентация книжек *Выставки в книжном уголке *Литературные праздники, досуг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60648"/>
            <a:ext cx="6048671" cy="523220"/>
          </a:xfrm>
          <a:prstGeom prst="rect">
            <a:avLst/>
          </a:prstGeom>
        </p:spPr>
        <p:txBody>
          <a:bodyPr wrap="square">
            <a:spAutoFit/>
          </a:bodyPr>
          <a:lstStyle/>
          <a:p>
            <a:r>
              <a:rPr lang="ru-RU" sz="2800" b="1" dirty="0" smtClean="0">
                <a:latin typeface="Century Schoolbook" pitchFamily="18" charset="0"/>
              </a:rPr>
              <a:t>Формы организации НОД </a:t>
            </a:r>
            <a:endParaRPr lang="ru-RU" sz="2800" dirty="0"/>
          </a:p>
        </p:txBody>
      </p:sp>
      <p:sp>
        <p:nvSpPr>
          <p:cNvPr id="5" name="Стрелка вправо 4"/>
          <p:cNvSpPr/>
          <p:nvPr/>
        </p:nvSpPr>
        <p:spPr>
          <a:xfrm>
            <a:off x="251520" y="1196752"/>
            <a:ext cx="2736304" cy="720080"/>
          </a:xfrm>
          <a:prstGeom prst="rightArrow">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Коммуникативная</a:t>
            </a:r>
            <a:endParaRPr lang="ru-RU" dirty="0">
              <a:latin typeface="Century Schoolbook" pitchFamily="18" charset="0"/>
            </a:endParaRPr>
          </a:p>
        </p:txBody>
      </p:sp>
      <p:sp>
        <p:nvSpPr>
          <p:cNvPr id="6" name="Прямоугольник 5"/>
          <p:cNvSpPr/>
          <p:nvPr/>
        </p:nvSpPr>
        <p:spPr>
          <a:xfrm>
            <a:off x="3347864" y="836712"/>
            <a:ext cx="5400600" cy="1152128"/>
          </a:xfrm>
          <a:prstGeom prst="rect">
            <a:avLst/>
          </a:prstGeom>
          <a:solidFill>
            <a:schemeClr val="tx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*Беседа. Ситуативный разговор *речевая ситуация *Составление и отгадывание загадок *Игры (сюжетные, с правилами, театрализованные) *Игровые ситуации *Этюды и постановки *</a:t>
            </a:r>
            <a:r>
              <a:rPr lang="ru-RU" sz="1400" dirty="0" err="1" smtClean="0">
                <a:solidFill>
                  <a:schemeClr val="dk1"/>
                </a:solidFill>
                <a:latin typeface="Century Schoolbook" pitchFamily="18" charset="0"/>
              </a:rPr>
              <a:t>Логоритмика</a:t>
            </a:r>
            <a:r>
              <a:rPr lang="ru-RU" sz="1400" dirty="0" smtClean="0">
                <a:solidFill>
                  <a:schemeClr val="dk1"/>
                </a:solidFill>
                <a:latin typeface="Century Schoolbook" pitchFamily="18" charset="0"/>
              </a:rPr>
              <a:t> </a:t>
            </a:r>
            <a:endParaRPr lang="ru-RU" sz="1400" dirty="0">
              <a:latin typeface="Century Schoolbook" pitchFamily="18" charset="0"/>
            </a:endParaRPr>
          </a:p>
        </p:txBody>
      </p:sp>
      <p:sp>
        <p:nvSpPr>
          <p:cNvPr id="7" name="Стрелка вправо 6"/>
          <p:cNvSpPr/>
          <p:nvPr/>
        </p:nvSpPr>
        <p:spPr>
          <a:xfrm>
            <a:off x="251520" y="2420888"/>
            <a:ext cx="2880320" cy="720080"/>
          </a:xfrm>
          <a:prstGeom prst="right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Трудовая</a:t>
            </a:r>
            <a:endParaRPr lang="ru-RU" dirty="0">
              <a:latin typeface="Century Schoolbook" pitchFamily="18" charset="0"/>
            </a:endParaRPr>
          </a:p>
        </p:txBody>
      </p:sp>
      <p:sp>
        <p:nvSpPr>
          <p:cNvPr id="8" name="Стрелка вправо 7"/>
          <p:cNvSpPr/>
          <p:nvPr/>
        </p:nvSpPr>
        <p:spPr>
          <a:xfrm>
            <a:off x="179512" y="3573016"/>
            <a:ext cx="3024336" cy="1368152"/>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dk1"/>
                </a:solidFill>
                <a:latin typeface="Century Schoolbook" pitchFamily="18" charset="0"/>
              </a:rPr>
              <a:t>Музыкально-художественная </a:t>
            </a:r>
            <a:endParaRPr lang="ru-RU" dirty="0">
              <a:latin typeface="Century Schoolbook" pitchFamily="18" charset="0"/>
            </a:endParaRPr>
          </a:p>
        </p:txBody>
      </p:sp>
      <p:sp>
        <p:nvSpPr>
          <p:cNvPr id="9" name="Стрелка вправо 8"/>
          <p:cNvSpPr/>
          <p:nvPr/>
        </p:nvSpPr>
        <p:spPr>
          <a:xfrm>
            <a:off x="179512" y="5157192"/>
            <a:ext cx="3024336" cy="1700808"/>
          </a:xfrm>
          <a:prstGeom prst="rightArrow">
            <a:avLst>
              <a:gd name="adj1" fmla="val 50000"/>
              <a:gd name="adj2" fmla="val 53360"/>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dk1"/>
                </a:solidFill>
                <a:latin typeface="Century Schoolbook" pitchFamily="18" charset="0"/>
              </a:rPr>
              <a:t>Познавательно-исследовательская </a:t>
            </a:r>
            <a:r>
              <a:rPr lang="ru-RU" b="1" dirty="0" smtClean="0">
                <a:solidFill>
                  <a:schemeClr val="dk1"/>
                </a:solidFill>
              </a:rPr>
              <a:t>	</a:t>
            </a:r>
            <a:endParaRPr lang="ru-RU" dirty="0"/>
          </a:p>
        </p:txBody>
      </p:sp>
      <p:sp>
        <p:nvSpPr>
          <p:cNvPr id="11" name="Прямоугольник 10"/>
          <p:cNvSpPr/>
          <p:nvPr/>
        </p:nvSpPr>
        <p:spPr>
          <a:xfrm>
            <a:off x="3347864" y="2204864"/>
            <a:ext cx="5400600" cy="1152128"/>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dk1"/>
                </a:solidFill>
                <a:latin typeface="Century Schoolbook" pitchFamily="18" charset="0"/>
              </a:rPr>
              <a:t>*Дежурство *Поручения *Задания *Самообслуживание *Совместные действия *Экскурсия *Реализация проекта </a:t>
            </a:r>
            <a:endParaRPr lang="ru-RU" sz="1400" dirty="0" smtClean="0">
              <a:solidFill>
                <a:srgbClr val="000000"/>
              </a:solidFill>
              <a:latin typeface="Century Schoolbook" pitchFamily="18" charset="0"/>
            </a:endParaRPr>
          </a:p>
        </p:txBody>
      </p:sp>
      <p:sp>
        <p:nvSpPr>
          <p:cNvPr id="12" name="Прямоугольник 11"/>
          <p:cNvSpPr/>
          <p:nvPr/>
        </p:nvSpPr>
        <p:spPr>
          <a:xfrm>
            <a:off x="3347864" y="3645024"/>
            <a:ext cx="5400600" cy="1224136"/>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dirty="0" smtClean="0">
                <a:solidFill>
                  <a:schemeClr val="dk1"/>
                </a:solidFill>
                <a:latin typeface="Century Schoolbook" pitchFamily="18" charset="0"/>
              </a:rPr>
              <a:t>*Слушание *Импровизация *Исполнение *Экспериментирование *Подвижные игры (с музыкальным сопровождением) *Музыкально-дидактические игры </a:t>
            </a:r>
            <a:r>
              <a:rPr lang="ru-RU" sz="2000" dirty="0" smtClean="0">
                <a:solidFill>
                  <a:schemeClr val="dk1"/>
                </a:solidFill>
                <a:latin typeface="Century Schoolbook" pitchFamily="18" charset="0"/>
              </a:rPr>
              <a:t>	</a:t>
            </a:r>
          </a:p>
        </p:txBody>
      </p:sp>
      <p:sp>
        <p:nvSpPr>
          <p:cNvPr id="13" name="Прямоугольник 12"/>
          <p:cNvSpPr/>
          <p:nvPr/>
        </p:nvSpPr>
        <p:spPr>
          <a:xfrm>
            <a:off x="3347864" y="5157192"/>
            <a:ext cx="5400600" cy="1584176"/>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400" dirty="0" smtClean="0">
                <a:solidFill>
                  <a:schemeClr val="dk1"/>
                </a:solidFill>
                <a:latin typeface="Century Schoolbook" pitchFamily="18" charset="0"/>
              </a:rPr>
              <a:t>*Наблюдение *Экскурсия *Решение проблемных ситуаций *Экспериментирование *Коллекционирование *Моделирование *Исследование *Реализация проекта *Игры (сюжетные, с правилами) *Интеллектуальные игры (головоломки, викторины, задачи-шутки, ребусы, кроссворды, шарады) *Мини-музеи *Конструирование *Увлечения </a:t>
            </a:r>
            <a:r>
              <a:rPr lang="ru-RU" sz="2000" dirty="0" smtClean="0">
                <a:solidFill>
                  <a:schemeClr val="dk1"/>
                </a:solidFill>
                <a:latin typeface="Century Schoolbook" pitchFamily="18"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Рабочий стол\ramki\рамка120.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Прямоугольник 4"/>
          <p:cNvSpPr/>
          <p:nvPr/>
        </p:nvSpPr>
        <p:spPr>
          <a:xfrm>
            <a:off x="611560" y="1052736"/>
            <a:ext cx="7818092" cy="5293757"/>
          </a:xfrm>
          <a:prstGeom prst="rect">
            <a:avLst/>
          </a:prstGeom>
        </p:spPr>
        <p:txBody>
          <a:bodyPr wrap="square">
            <a:spAutoFit/>
          </a:bodyPr>
          <a:lstStyle/>
          <a:p>
            <a:r>
              <a:rPr lang="ru-RU" sz="1300" dirty="0" smtClean="0">
                <a:latin typeface="Century Schoolbook" pitchFamily="18" charset="0"/>
              </a:rPr>
              <a:t>Современные подходы к организации образовательного процесса требуют пересмотра традиционных технологий, которые не являются эффективными в достижении цели социальной успешности дошкольников на следующей ступени образования. </a:t>
            </a:r>
          </a:p>
          <a:p>
            <a:r>
              <a:rPr lang="ru-RU" sz="1300" dirty="0" smtClean="0">
                <a:latin typeface="Century Schoolbook" pitchFamily="18" charset="0"/>
              </a:rPr>
              <a:t>На настоящий момент необходимо акцентировать внимание на следующих </a:t>
            </a:r>
            <a:r>
              <a:rPr lang="ru-RU" sz="1300" u="sng" dirty="0" smtClean="0">
                <a:latin typeface="Century Schoolbook" pitchFamily="18" charset="0"/>
              </a:rPr>
              <a:t>принципах работы с детьми: </a:t>
            </a:r>
          </a:p>
          <a:p>
            <a:pPr>
              <a:buFont typeface="Arial" pitchFamily="34" charset="0"/>
              <a:buChar char="•"/>
            </a:pPr>
            <a:r>
              <a:rPr lang="ru-RU" sz="1300" dirty="0" smtClean="0">
                <a:latin typeface="Century Schoolbook" pitchFamily="18" charset="0"/>
              </a:rPr>
              <a:t>уход от жестко регламентированного обучения школьного типа; </a:t>
            </a:r>
          </a:p>
          <a:p>
            <a:pPr>
              <a:buFont typeface="Arial" pitchFamily="34" charset="0"/>
              <a:buChar char="•"/>
            </a:pPr>
            <a:r>
              <a:rPr lang="ru-RU" sz="1300" dirty="0" smtClean="0">
                <a:latin typeface="Century Schoolbook" pitchFamily="18" charset="0"/>
              </a:rPr>
              <a:t>обеспечение двигательной активности детей в различных формах; </a:t>
            </a:r>
          </a:p>
          <a:p>
            <a:pPr>
              <a:buFont typeface="Arial" pitchFamily="34" charset="0"/>
              <a:buChar char="•"/>
            </a:pPr>
            <a:r>
              <a:rPr lang="ru-RU" sz="1300" dirty="0" smtClean="0">
                <a:latin typeface="Century Schoolbook" pitchFamily="18" charset="0"/>
              </a:rPr>
              <a:t> использование многообразных форм организации обучения, включающих разные специфически детские виды деятельности; </a:t>
            </a:r>
          </a:p>
          <a:p>
            <a:pPr>
              <a:buFont typeface="Arial" pitchFamily="34" charset="0"/>
              <a:buChar char="•"/>
            </a:pPr>
            <a:r>
              <a:rPr lang="ru-RU" sz="1300" dirty="0" smtClean="0">
                <a:latin typeface="Century Schoolbook" pitchFamily="18" charset="0"/>
              </a:rPr>
              <a:t> обеспечение взаимосвязи непосредственно образовательной деятельности с повседневной жизнью детей, их самостоятельной деятельностью (игровой, художественной, конструктивной и </a:t>
            </a:r>
          </a:p>
          <a:p>
            <a:pPr>
              <a:buFont typeface="Arial" pitchFamily="34" charset="0"/>
              <a:buChar char="•"/>
            </a:pPr>
            <a:r>
              <a:rPr lang="ru-RU" sz="1300" dirty="0" smtClean="0">
                <a:latin typeface="Century Schoolbook" pitchFamily="18" charset="0"/>
              </a:rPr>
              <a:t> использование цикличности и проектной организации содержания образования; </a:t>
            </a:r>
          </a:p>
          <a:p>
            <a:pPr>
              <a:buFont typeface="Arial" pitchFamily="34" charset="0"/>
              <a:buChar char="•"/>
            </a:pPr>
            <a:r>
              <a:rPr lang="ru-RU" sz="1300" dirty="0" smtClean="0">
                <a:latin typeface="Century Schoolbook" pitchFamily="18" charset="0"/>
              </a:rPr>
              <a:t> создание развивающей предметной среды, функционально моделирующей содержание детской деятельности и инициирующей ее; </a:t>
            </a:r>
          </a:p>
          <a:p>
            <a:pPr>
              <a:buFont typeface="Arial" pitchFamily="34" charset="0"/>
              <a:buChar char="•"/>
            </a:pPr>
            <a:r>
              <a:rPr lang="ru-RU" sz="1300" dirty="0" smtClean="0">
                <a:latin typeface="Century Schoolbook" pitchFamily="18" charset="0"/>
              </a:rPr>
              <a:t> широкое использование методов, активизирующих мышление, воображение и поисковую деятельность детей. Введение в обучение элементов </a:t>
            </a:r>
            <a:r>
              <a:rPr lang="ru-RU" sz="1300" dirty="0" err="1" smtClean="0">
                <a:latin typeface="Century Schoolbook" pitchFamily="18" charset="0"/>
              </a:rPr>
              <a:t>проблемности</a:t>
            </a:r>
            <a:r>
              <a:rPr lang="ru-RU" sz="1300" dirty="0" smtClean="0">
                <a:latin typeface="Century Schoolbook" pitchFamily="18" charset="0"/>
              </a:rPr>
              <a:t>, задач открытого типа, имеющих разные варианты решений; </a:t>
            </a:r>
          </a:p>
          <a:p>
            <a:pPr>
              <a:buFont typeface="Arial" pitchFamily="34" charset="0"/>
              <a:buChar char="•"/>
            </a:pPr>
            <a:r>
              <a:rPr lang="ru-RU" sz="1300" dirty="0" smtClean="0">
                <a:latin typeface="Century Schoolbook" pitchFamily="18" charset="0"/>
              </a:rPr>
              <a:t> широкое использование игровых приемов, игрушек; создание эмоционально значимых для детей ситуаций; </a:t>
            </a:r>
          </a:p>
          <a:p>
            <a:pPr>
              <a:buFont typeface="Arial" pitchFamily="34" charset="0"/>
              <a:buChar char="•"/>
            </a:pPr>
            <a:r>
              <a:rPr lang="ru-RU" sz="1300" dirty="0" smtClean="0">
                <a:latin typeface="Century Schoolbook" pitchFamily="18" charset="0"/>
              </a:rPr>
              <a:t> обеспечение ребенку возможности ориентироваться на партнера-сверстника, взаимодействовать с ним и учиться у него (а не только у взрослого); </a:t>
            </a:r>
          </a:p>
          <a:p>
            <a:pPr>
              <a:buFont typeface="Arial" pitchFamily="34" charset="0"/>
              <a:buChar char="•"/>
            </a:pPr>
            <a:r>
              <a:rPr lang="ru-RU" sz="1300" dirty="0" smtClean="0">
                <a:latin typeface="Century Schoolbook" pitchFamily="18" charset="0"/>
              </a:rPr>
              <a:t> выделение в качестве ведущей в образовательном процессе диалогической формы общения взрослого с детьми, детей между собой, что обеспечивает развитие активности, инициативности ребенка, формирует уважение и доверие к взрослому; </a:t>
            </a:r>
          </a:p>
          <a:p>
            <a:pPr>
              <a:buFont typeface="Arial" pitchFamily="34" charset="0"/>
              <a:buChar char="•"/>
            </a:pPr>
            <a:r>
              <a:rPr lang="ru-RU" sz="1300" dirty="0" smtClean="0">
                <a:latin typeface="Century Schoolbook" pitchFamily="18" charset="0"/>
              </a:rPr>
              <a:t> формирование детского сообщества, обеспечивающего каждому ребенку чувство комфортности и успешности.</a:t>
            </a:r>
            <a:endParaRPr lang="ru-RU" sz="1300" dirty="0">
              <a:latin typeface="Century Schoolbook" pitchFamily="18" charset="0"/>
            </a:endParaRPr>
          </a:p>
        </p:txBody>
      </p:sp>
      <p:sp>
        <p:nvSpPr>
          <p:cNvPr id="6" name="Прямоугольник 5"/>
          <p:cNvSpPr/>
          <p:nvPr/>
        </p:nvSpPr>
        <p:spPr>
          <a:xfrm>
            <a:off x="1785918" y="500042"/>
            <a:ext cx="6858048" cy="584775"/>
          </a:xfrm>
          <a:prstGeom prst="rect">
            <a:avLst/>
          </a:prstGeom>
        </p:spPr>
        <p:txBody>
          <a:bodyPr wrap="square">
            <a:spAutoFit/>
          </a:bodyPr>
          <a:lstStyle/>
          <a:p>
            <a:pPr algn="ctr"/>
            <a:r>
              <a:rPr lang="ru-RU" sz="3200" b="1" dirty="0" smtClean="0">
                <a:latin typeface="Cambria" pitchFamily="18" charset="0"/>
              </a:rPr>
              <a:t> </a:t>
            </a:r>
            <a:r>
              <a:rPr lang="ru-RU" sz="2800" b="1" dirty="0" smtClean="0">
                <a:latin typeface="Century Schoolbook" pitchFamily="18" charset="0"/>
              </a:rPr>
              <a:t>Заключение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443914" cy="988986"/>
          </a:xfrm>
        </p:spPr>
        <p:txBody>
          <a:bodyPr>
            <a:normAutofit/>
          </a:bodyPr>
          <a:lstStyle/>
          <a:p>
            <a:r>
              <a:rPr lang="ru-RU" sz="2800" b="1" dirty="0" smtClean="0">
                <a:latin typeface="Century Schoolbook" pitchFamily="18" charset="0"/>
              </a:rPr>
              <a:t>Найдите три отличия </a:t>
            </a:r>
            <a:endParaRPr lang="ru-RU" sz="2800" dirty="0">
              <a:latin typeface="Century Schoolbook" pitchFamily="18" charset="0"/>
            </a:endParaRPr>
          </a:p>
        </p:txBody>
      </p:sp>
      <p:sp>
        <p:nvSpPr>
          <p:cNvPr id="4" name="Горизонтальный свиток 3"/>
          <p:cNvSpPr/>
          <p:nvPr/>
        </p:nvSpPr>
        <p:spPr>
          <a:xfrm>
            <a:off x="214282" y="5000636"/>
            <a:ext cx="3786214" cy="14400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42910" y="5357826"/>
            <a:ext cx="2357454" cy="338554"/>
          </a:xfrm>
          <a:prstGeom prst="rect">
            <a:avLst/>
          </a:prstGeom>
          <a:noFill/>
        </p:spPr>
        <p:txBody>
          <a:bodyPr wrap="square" rtlCol="0">
            <a:spAutoFit/>
          </a:bodyPr>
          <a:lstStyle/>
          <a:p>
            <a:pPr algn="ctr"/>
            <a:r>
              <a:rPr lang="ru-RU" sz="1600" b="1" dirty="0" smtClean="0">
                <a:latin typeface="Cambria" pitchFamily="18" charset="0"/>
              </a:rPr>
              <a:t>ЗАНЯТИЕ</a:t>
            </a:r>
            <a:endParaRPr lang="ru-RU" sz="1600" b="1" dirty="0">
              <a:latin typeface="Cambria" pitchFamily="18" charset="0"/>
            </a:endParaRPr>
          </a:p>
        </p:txBody>
      </p:sp>
      <p:sp>
        <p:nvSpPr>
          <p:cNvPr id="10" name="Горизонтальный свиток 9"/>
          <p:cNvSpPr/>
          <p:nvPr/>
        </p:nvSpPr>
        <p:spPr>
          <a:xfrm>
            <a:off x="4786314" y="4929198"/>
            <a:ext cx="4143404" cy="1440000"/>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ambria" pitchFamily="18" charset="0"/>
              </a:rPr>
              <a:t>НЕПОСРЕДСТВЕННО ОБРАЗОВАТЕЛЬНАЯ ДЕЯТЕЛЬНОСТЬ </a:t>
            </a:r>
            <a:endParaRPr lang="ru-RU" sz="1600" b="1" dirty="0">
              <a:solidFill>
                <a:schemeClr val="tx1"/>
              </a:solidFill>
              <a:latin typeface="Cambria" pitchFamily="18" charset="0"/>
            </a:endParaRPr>
          </a:p>
        </p:txBody>
      </p:sp>
      <p:pic>
        <p:nvPicPr>
          <p:cNvPr id="4099" name="Picture 3" descr="C:\Documents and Settings\User\Мои документы\Мои рисунки\IMG_9799.jpg"/>
          <p:cNvPicPr>
            <a:picLocks noChangeAspect="1" noChangeArrowheads="1"/>
          </p:cNvPicPr>
          <p:nvPr/>
        </p:nvPicPr>
        <p:blipFill>
          <a:blip r:embed="rId2" cstate="print"/>
          <a:srcRect/>
          <a:stretch>
            <a:fillRect/>
          </a:stretch>
        </p:blipFill>
        <p:spPr bwMode="auto">
          <a:xfrm>
            <a:off x="4429134" y="1000109"/>
            <a:ext cx="4714866" cy="3536262"/>
          </a:xfrm>
          <a:prstGeom prst="rect">
            <a:avLst/>
          </a:prstGeom>
          <a:noFill/>
          <a:effectLst>
            <a:softEdge rad="127000"/>
          </a:effectLst>
        </p:spPr>
      </p:pic>
      <p:pic>
        <p:nvPicPr>
          <p:cNvPr id="9" name="Picture 2" descr="C:\Documents and Settings\User\Мои документы\Мои рисунки\фото детей к презентации\IMG_9765.jpg"/>
          <p:cNvPicPr>
            <a:picLocks noChangeAspect="1" noChangeArrowheads="1"/>
          </p:cNvPicPr>
          <p:nvPr/>
        </p:nvPicPr>
        <p:blipFill>
          <a:blip r:embed="rId3" cstate="print"/>
          <a:srcRect/>
          <a:stretch>
            <a:fillRect/>
          </a:stretch>
        </p:blipFill>
        <p:spPr bwMode="auto">
          <a:xfrm>
            <a:off x="142844" y="928670"/>
            <a:ext cx="4352317" cy="35719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Century Schoolbook" pitchFamily="18" charset="0"/>
              </a:rPr>
              <a:t>Рабочее пространство при разной форме организации ОД </a:t>
            </a:r>
            <a:endParaRPr lang="ru-RU" sz="2800" dirty="0">
              <a:solidFill>
                <a:srgbClr val="FF0000"/>
              </a:solidFill>
              <a:latin typeface="Century Schoolbook" pitchFamily="18" charset="0"/>
            </a:endParaRPr>
          </a:p>
        </p:txBody>
      </p:sp>
      <p:sp>
        <p:nvSpPr>
          <p:cNvPr id="6" name="Прямоугольник 5"/>
          <p:cNvSpPr/>
          <p:nvPr/>
        </p:nvSpPr>
        <p:spPr>
          <a:xfrm>
            <a:off x="214282" y="300037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643042" y="407194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14282" y="407194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643042" y="3000372"/>
            <a:ext cx="1143008" cy="285752"/>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214282"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a:off x="785786"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1643042"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214546" y="342900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42844"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857224"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214546"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p:cNvSpPr/>
          <p:nvPr/>
        </p:nvSpPr>
        <p:spPr>
          <a:xfrm>
            <a:off x="1571604" y="450057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6858016" y="250030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7643834" y="2643182"/>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286776" y="3357562"/>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Овал 20"/>
          <p:cNvSpPr/>
          <p:nvPr/>
        </p:nvSpPr>
        <p:spPr>
          <a:xfrm>
            <a:off x="7429520" y="4071942"/>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6500826" y="428625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Овал 24"/>
          <p:cNvSpPr/>
          <p:nvPr/>
        </p:nvSpPr>
        <p:spPr>
          <a:xfrm>
            <a:off x="5643570" y="4143380"/>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5357818" y="285749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5929322" y="2500306"/>
            <a:ext cx="500066" cy="48577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5786446" y="3143248"/>
            <a:ext cx="234316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4500562" y="3429000"/>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1071538" y="1714488"/>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Горизонтальный свиток 31"/>
          <p:cNvSpPr/>
          <p:nvPr/>
        </p:nvSpPr>
        <p:spPr>
          <a:xfrm>
            <a:off x="142844" y="5214950"/>
            <a:ext cx="3714776" cy="1500198"/>
          </a:xfrm>
          <a:prstGeom prst="horizontalScroll">
            <a:avLst/>
          </a:prstGeom>
          <a:gradFill>
            <a:gsLst>
              <a:gs pos="0">
                <a:srgbClr val="92D050"/>
              </a:gs>
              <a:gs pos="50000">
                <a:schemeClr val="accent1">
                  <a:tint val="44500"/>
                  <a:satMod val="160000"/>
                </a:schemeClr>
              </a:gs>
              <a:gs pos="100000">
                <a:schemeClr val="accent1">
                  <a:tint val="23500"/>
                  <a:satMod val="160000"/>
                </a:schemeClr>
              </a:gs>
            </a:gsLst>
            <a:lin ang="5400000" scaled="0"/>
          </a:gra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Century Schoolbook" pitchFamily="18" charset="0"/>
              </a:rPr>
              <a:t>ЗАНЯТИЕ</a:t>
            </a:r>
          </a:p>
          <a:p>
            <a:pPr algn="ctr"/>
            <a:r>
              <a:rPr lang="ru-RU" sz="1600" b="1" dirty="0" smtClean="0">
                <a:solidFill>
                  <a:schemeClr val="tx1"/>
                </a:solidFill>
                <a:latin typeface="Century Schoolbook" pitchFamily="18" charset="0"/>
              </a:rPr>
              <a:t>(Школьно-урочная форма)</a:t>
            </a:r>
          </a:p>
          <a:p>
            <a:pPr algn="ctr"/>
            <a:endParaRPr lang="ru-RU" b="1" dirty="0">
              <a:solidFill>
                <a:schemeClr val="tx1"/>
              </a:solidFill>
              <a:latin typeface="Cambria" pitchFamily="18" charset="0"/>
            </a:endParaRPr>
          </a:p>
        </p:txBody>
      </p:sp>
      <p:sp>
        <p:nvSpPr>
          <p:cNvPr id="33" name="Горизонтальный свиток 32"/>
          <p:cNvSpPr/>
          <p:nvPr/>
        </p:nvSpPr>
        <p:spPr>
          <a:xfrm>
            <a:off x="4786314" y="5143512"/>
            <a:ext cx="4000528" cy="1500198"/>
          </a:xfrm>
          <a:prstGeom prst="horizontalScroll">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latin typeface="Century Schoolbook" pitchFamily="18" charset="0"/>
              </a:rPr>
              <a:t>НОД </a:t>
            </a:r>
          </a:p>
          <a:p>
            <a:pPr algn="ctr"/>
            <a:r>
              <a:rPr lang="ru-RU" sz="1600" b="1" dirty="0" smtClean="0">
                <a:solidFill>
                  <a:schemeClr val="tx1"/>
                </a:solidFill>
                <a:latin typeface="Century Schoolbook" pitchFamily="18" charset="0"/>
              </a:rPr>
              <a:t>( Партнерская форма) </a:t>
            </a:r>
            <a:endParaRPr lang="ru-RU" sz="1600"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3786214" cy="3929090"/>
          </a:xfrm>
          <a:prstGeom prst="rect">
            <a:avLst/>
          </a:prstGeom>
          <a:solidFill>
            <a:schemeClr val="accent3">
              <a:lumMod val="60000"/>
              <a:lumOff val="40000"/>
            </a:schemeClr>
          </a:solidFill>
          <a:ln>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b="1" dirty="0" smtClean="0">
                <a:solidFill>
                  <a:schemeClr val="tx1"/>
                </a:solidFill>
                <a:latin typeface="Century Schoolbook" pitchFamily="18" charset="0"/>
              </a:rPr>
              <a:t>Взрослый – учитель, отдален от детей (над/против </a:t>
            </a:r>
          </a:p>
          <a:p>
            <a:endParaRPr lang="ru-RU" b="1" dirty="0" smtClean="0">
              <a:solidFill>
                <a:schemeClr val="tx1"/>
              </a:solidFill>
              <a:latin typeface="Century Schoolbook" pitchFamily="18" charset="0"/>
            </a:endParaRPr>
          </a:p>
          <a:p>
            <a:pPr>
              <a:buFont typeface="Arial" pitchFamily="34" charset="0"/>
              <a:buChar char="•"/>
            </a:pPr>
            <a:r>
              <a:rPr lang="ru-RU" b="1" dirty="0" smtClean="0">
                <a:solidFill>
                  <a:schemeClr val="tx1"/>
                </a:solidFill>
                <a:latin typeface="Century Schoolbook" pitchFamily="18" charset="0"/>
              </a:rPr>
              <a:t>За детьми жестко закреплены рабочие места </a:t>
            </a:r>
          </a:p>
          <a:p>
            <a:endParaRPr lang="ru-RU" b="1" dirty="0" smtClean="0">
              <a:solidFill>
                <a:schemeClr val="tx1"/>
              </a:solidFill>
              <a:latin typeface="Century Schoolbook" pitchFamily="18" charset="0"/>
            </a:endParaRPr>
          </a:p>
          <a:p>
            <a:pPr>
              <a:buFont typeface="Arial" pitchFamily="34" charset="0"/>
              <a:buChar char="•"/>
            </a:pPr>
            <a:r>
              <a:rPr lang="ru-RU" b="1" dirty="0" smtClean="0">
                <a:solidFill>
                  <a:schemeClr val="tx1"/>
                </a:solidFill>
                <a:latin typeface="Century Schoolbook" pitchFamily="18" charset="0"/>
              </a:rPr>
              <a:t>Запрещено перемещение детей </a:t>
            </a:r>
          </a:p>
          <a:p>
            <a:endParaRPr lang="ru-RU" b="1" dirty="0" smtClean="0">
              <a:solidFill>
                <a:schemeClr val="tx1"/>
              </a:solidFill>
              <a:latin typeface="Century Schoolbook" pitchFamily="18" charset="0"/>
            </a:endParaRPr>
          </a:p>
          <a:p>
            <a:pPr>
              <a:buFont typeface="Arial" pitchFamily="34" charset="0"/>
              <a:buChar char="•"/>
            </a:pPr>
            <a:r>
              <a:rPr lang="ru-RU" b="1" dirty="0" smtClean="0">
                <a:solidFill>
                  <a:schemeClr val="tx1"/>
                </a:solidFill>
                <a:latin typeface="Century Schoolbook" pitchFamily="18" charset="0"/>
              </a:rPr>
              <a:t>Запрещено свободное общение детей; вводится дисциплинарное требование тишины </a:t>
            </a:r>
          </a:p>
        </p:txBody>
      </p:sp>
      <p:sp>
        <p:nvSpPr>
          <p:cNvPr id="5" name="Прямоугольник 4"/>
          <p:cNvSpPr/>
          <p:nvPr/>
        </p:nvSpPr>
        <p:spPr>
          <a:xfrm>
            <a:off x="4714876" y="285728"/>
            <a:ext cx="4000528" cy="3857652"/>
          </a:xfrm>
          <a:prstGeom prst="rect">
            <a:avLst/>
          </a:prstGeom>
          <a:solidFill>
            <a:schemeClr val="accent6">
              <a:lumMod val="40000"/>
              <a:lumOff val="60000"/>
            </a:schemeClr>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b="1" dirty="0" smtClean="0">
                <a:solidFill>
                  <a:schemeClr val="tx1"/>
                </a:solidFill>
                <a:latin typeface="Century Schoolbook" pitchFamily="18" charset="0"/>
              </a:rPr>
              <a:t>Взрослый – партнер, рядом с детьми (вместе), в круге </a:t>
            </a:r>
          </a:p>
          <a:p>
            <a:endParaRPr lang="ru-RU" dirty="0" smtClean="0">
              <a:solidFill>
                <a:schemeClr val="tx1"/>
              </a:solidFill>
              <a:latin typeface="Century Schoolbook" pitchFamily="18" charset="0"/>
            </a:endParaRPr>
          </a:p>
          <a:p>
            <a:pPr>
              <a:buFont typeface="Arial" pitchFamily="34" charset="0"/>
              <a:buChar char="•"/>
            </a:pPr>
            <a:r>
              <a:rPr lang="ru-RU" dirty="0" smtClean="0">
                <a:solidFill>
                  <a:schemeClr val="tx1"/>
                </a:solidFill>
                <a:latin typeface="Century Schoolbook" pitchFamily="18" charset="0"/>
              </a:rPr>
              <a:t> </a:t>
            </a:r>
            <a:r>
              <a:rPr lang="ru-RU" b="1" dirty="0" smtClean="0">
                <a:solidFill>
                  <a:schemeClr val="tx1"/>
                </a:solidFill>
                <a:latin typeface="Century Schoolbook" pitchFamily="18" charset="0"/>
              </a:rPr>
              <a:t>Разрешено свободное размещение детей </a:t>
            </a:r>
          </a:p>
          <a:p>
            <a:endParaRPr lang="ru-RU" dirty="0" smtClean="0">
              <a:solidFill>
                <a:schemeClr val="tx1"/>
              </a:solidFill>
              <a:latin typeface="Century Schoolbook" pitchFamily="18" charset="0"/>
            </a:endParaRPr>
          </a:p>
          <a:p>
            <a:pPr>
              <a:buFont typeface="Arial" pitchFamily="34" charset="0"/>
              <a:buChar char="•"/>
            </a:pPr>
            <a:r>
              <a:rPr lang="ru-RU" dirty="0" smtClean="0">
                <a:solidFill>
                  <a:schemeClr val="tx1"/>
                </a:solidFill>
                <a:latin typeface="Century Schoolbook" pitchFamily="18" charset="0"/>
              </a:rPr>
              <a:t> </a:t>
            </a:r>
            <a:r>
              <a:rPr lang="ru-RU" b="1" dirty="0" smtClean="0">
                <a:solidFill>
                  <a:schemeClr val="tx1"/>
                </a:solidFill>
                <a:latin typeface="Century Schoolbook" pitchFamily="18" charset="0"/>
              </a:rPr>
              <a:t>Разрешено свободное перемещение детей в процессе деятельности </a:t>
            </a:r>
          </a:p>
          <a:p>
            <a:endParaRPr lang="ru-RU" dirty="0" smtClean="0">
              <a:solidFill>
                <a:schemeClr val="tx1"/>
              </a:solidFill>
              <a:latin typeface="Century Schoolbook" pitchFamily="18" charset="0"/>
            </a:endParaRPr>
          </a:p>
          <a:p>
            <a:pPr>
              <a:buFont typeface="Arial" pitchFamily="34" charset="0"/>
              <a:buChar char="•"/>
            </a:pPr>
            <a:r>
              <a:rPr lang="ru-RU" dirty="0" smtClean="0">
                <a:solidFill>
                  <a:schemeClr val="tx1"/>
                </a:solidFill>
                <a:latin typeface="Century Schoolbook" pitchFamily="18" charset="0"/>
              </a:rPr>
              <a:t> </a:t>
            </a:r>
            <a:r>
              <a:rPr lang="ru-RU" b="1" dirty="0" smtClean="0">
                <a:solidFill>
                  <a:schemeClr val="tx1"/>
                </a:solidFill>
                <a:latin typeface="Century Schoolbook" pitchFamily="18" charset="0"/>
              </a:rPr>
              <a:t>Разрешено свободное общение детей (рабочий гул) </a:t>
            </a:r>
          </a:p>
        </p:txBody>
      </p:sp>
      <p:sp>
        <p:nvSpPr>
          <p:cNvPr id="6" name="Горизонтальный свиток 5"/>
          <p:cNvSpPr/>
          <p:nvPr/>
        </p:nvSpPr>
        <p:spPr>
          <a:xfrm>
            <a:off x="214282" y="4500570"/>
            <a:ext cx="4000528" cy="1785950"/>
          </a:xfrm>
          <a:prstGeom prst="horizontalScroll">
            <a:avLst/>
          </a:prstGeom>
          <a:gradFill>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ambria" pitchFamily="18" charset="0"/>
              </a:rPr>
              <a:t>ЗАНЯТИЕ</a:t>
            </a:r>
          </a:p>
        </p:txBody>
      </p:sp>
      <p:sp>
        <p:nvSpPr>
          <p:cNvPr id="7" name="Горизонтальный свиток 6"/>
          <p:cNvSpPr/>
          <p:nvPr/>
        </p:nvSpPr>
        <p:spPr>
          <a:xfrm>
            <a:off x="4714876" y="4429132"/>
            <a:ext cx="4000528" cy="178595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Cambria" pitchFamily="18" charset="0"/>
              </a:rPr>
              <a:t>НЕПОСРЕДСТВЕННО ОБРАЗОВАТЕЛЬНАЯ ДЕЯТЕЛЬНОСТЬ</a:t>
            </a:r>
            <a:endParaRPr lang="ru-RU"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2800" b="1" dirty="0" smtClean="0">
                <a:latin typeface="Century Schoolbook" pitchFamily="18" charset="0"/>
              </a:rPr>
              <a:t>Позиция взрослого </a:t>
            </a:r>
            <a:endParaRPr lang="ru-RU" sz="2800" b="1" dirty="0">
              <a:latin typeface="Century Schoolbook" pitchFamily="18" charset="0"/>
            </a:endParaRPr>
          </a:p>
        </p:txBody>
      </p:sp>
      <p:sp>
        <p:nvSpPr>
          <p:cNvPr id="5" name="Горизонтальный свиток 4"/>
          <p:cNvSpPr/>
          <p:nvPr/>
        </p:nvSpPr>
        <p:spPr>
          <a:xfrm>
            <a:off x="285720" y="5286388"/>
            <a:ext cx="3929090" cy="1440000"/>
          </a:xfrm>
          <a:prstGeom prst="horizontalScroll">
            <a:avLst/>
          </a:prstGeom>
          <a:gradFill>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ЗАНЯТИЕ</a:t>
            </a:r>
          </a:p>
        </p:txBody>
      </p:sp>
      <p:sp>
        <p:nvSpPr>
          <p:cNvPr id="8" name="Горизонтальный свиток 7"/>
          <p:cNvSpPr/>
          <p:nvPr/>
        </p:nvSpPr>
        <p:spPr>
          <a:xfrm>
            <a:off x="4643438" y="5286388"/>
            <a:ext cx="3929090" cy="144000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НЕПОСРЕДСТВЕННО ОБРАЗОВАТЕЛЬНАЯ ДЕЯТЕЛЬНОСТЬ</a:t>
            </a:r>
            <a:endParaRPr lang="ru-RU" sz="1600" b="1" dirty="0">
              <a:solidFill>
                <a:schemeClr val="tx1"/>
              </a:solidFill>
              <a:latin typeface="Century Schoolbook" pitchFamily="18" charset="0"/>
            </a:endParaRPr>
          </a:p>
        </p:txBody>
      </p:sp>
      <p:sp>
        <p:nvSpPr>
          <p:cNvPr id="9" name="Прямоугольник 8"/>
          <p:cNvSpPr/>
          <p:nvPr/>
        </p:nvSpPr>
        <p:spPr>
          <a:xfrm>
            <a:off x="214282" y="4286256"/>
            <a:ext cx="4143404" cy="1169551"/>
          </a:xfrm>
          <a:prstGeom prst="rect">
            <a:avLst/>
          </a:prstGeom>
        </p:spPr>
        <p:txBody>
          <a:bodyPr wrap="square">
            <a:spAutoFit/>
          </a:bodyPr>
          <a:lstStyle/>
          <a:p>
            <a:r>
              <a:rPr lang="ru-RU" sz="1400" dirty="0" smtClean="0">
                <a:latin typeface="Century Schoolbook" pitchFamily="18" charset="0"/>
              </a:rPr>
              <a:t>Позиция взрослого стабильна (стоит у доски, сидит за столом), либо он перемещается для контроля и оценивания («обходит дозором» детей, контролирует, оценивает наклоняясь «над» ребенком) </a:t>
            </a:r>
            <a:endParaRPr lang="ru-RU" sz="1400" dirty="0">
              <a:latin typeface="Century Schoolbook" pitchFamily="18" charset="0"/>
            </a:endParaRPr>
          </a:p>
        </p:txBody>
      </p:sp>
      <p:sp>
        <p:nvSpPr>
          <p:cNvPr id="10" name="Прямоугольник 9"/>
          <p:cNvSpPr/>
          <p:nvPr/>
        </p:nvSpPr>
        <p:spPr>
          <a:xfrm>
            <a:off x="4500562" y="4286256"/>
            <a:ext cx="4429156" cy="1169551"/>
          </a:xfrm>
          <a:prstGeom prst="rect">
            <a:avLst/>
          </a:prstGeom>
        </p:spPr>
        <p:txBody>
          <a:bodyPr wrap="square">
            <a:spAutoFit/>
          </a:bodyPr>
          <a:lstStyle/>
          <a:p>
            <a:r>
              <a:rPr lang="ru-RU" sz="1400" dirty="0" smtClean="0">
                <a:latin typeface="Century Schoolbook" pitchFamily="18" charset="0"/>
              </a:rPr>
              <a:t>Может со своей работой пересесть, если видит, что кто-то из детей особенно в нем нуждается . При этом все дети в поле зрения воспитателя </a:t>
            </a:r>
          </a:p>
          <a:p>
            <a:r>
              <a:rPr lang="ru-RU" sz="1400" dirty="0" smtClean="0">
                <a:latin typeface="Century Schoolbook" pitchFamily="18" charset="0"/>
              </a:rPr>
              <a:t>( и друг друга), могут обсуждать работу, задавать друг другу вопросы и т.д. </a:t>
            </a:r>
            <a:endParaRPr lang="ru-RU" sz="1400" dirty="0">
              <a:latin typeface="Century Schoolbook" pitchFamily="18" charset="0"/>
            </a:endParaRPr>
          </a:p>
        </p:txBody>
      </p:sp>
      <p:pic>
        <p:nvPicPr>
          <p:cNvPr id="11" name="Picture 2" descr="C:\Documents and Settings\User\Мои документы\Мои рисунки\IMG_9807.jpg"/>
          <p:cNvPicPr>
            <a:picLocks noChangeAspect="1" noChangeArrowheads="1"/>
          </p:cNvPicPr>
          <p:nvPr/>
        </p:nvPicPr>
        <p:blipFill>
          <a:blip r:embed="rId2" cstate="print"/>
          <a:srcRect/>
          <a:stretch>
            <a:fillRect/>
          </a:stretch>
        </p:blipFill>
        <p:spPr bwMode="auto">
          <a:xfrm>
            <a:off x="0" y="785794"/>
            <a:ext cx="4571886" cy="3429024"/>
          </a:xfrm>
          <a:prstGeom prst="rect">
            <a:avLst/>
          </a:prstGeom>
          <a:noFill/>
          <a:effectLst>
            <a:softEdge rad="127000"/>
          </a:effectLst>
        </p:spPr>
      </p:pic>
      <p:pic>
        <p:nvPicPr>
          <p:cNvPr id="1026" name="Picture 2" descr="C:\Documents and Settings\User\Мои документы\Мои рисунки\к итоговым мероприятиям\по самообразованию\2-я младшая мнемотехника\Изображение 063.jpg"/>
          <p:cNvPicPr>
            <a:picLocks noChangeAspect="1" noChangeArrowheads="1"/>
          </p:cNvPicPr>
          <p:nvPr/>
        </p:nvPicPr>
        <p:blipFill>
          <a:blip r:embed="rId3" cstate="print"/>
          <a:srcRect/>
          <a:stretch>
            <a:fillRect/>
          </a:stretch>
        </p:blipFill>
        <p:spPr bwMode="auto">
          <a:xfrm>
            <a:off x="4709818" y="1000108"/>
            <a:ext cx="4190894" cy="31432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800" b="1" dirty="0" smtClean="0">
                <a:latin typeface="Century Schoolbook" pitchFamily="18" charset="0"/>
              </a:rPr>
              <a:t>Позиция ребенка </a:t>
            </a:r>
            <a:endParaRPr lang="ru-RU" sz="2800" dirty="0">
              <a:latin typeface="Century Schoolbook" pitchFamily="18" charset="0"/>
            </a:endParaRPr>
          </a:p>
        </p:txBody>
      </p:sp>
      <p:sp>
        <p:nvSpPr>
          <p:cNvPr id="4" name="Прямоугольник 3"/>
          <p:cNvSpPr/>
          <p:nvPr/>
        </p:nvSpPr>
        <p:spPr>
          <a:xfrm>
            <a:off x="357158" y="1214422"/>
            <a:ext cx="3786214" cy="2786082"/>
          </a:xfrm>
          <a:prstGeom prst="rect">
            <a:avLst/>
          </a:prstGeom>
          <a:solidFill>
            <a:srgbClr val="92D050"/>
          </a:solidFill>
          <a:ln>
            <a:solidFill>
              <a:schemeClr val="accent3">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Century Schoolbook" pitchFamily="18" charset="0"/>
              </a:rPr>
              <a:t>«Учитель – ученик» </a:t>
            </a:r>
          </a:p>
          <a:p>
            <a:r>
              <a:rPr lang="ru-RU" b="1" dirty="0" smtClean="0">
                <a:solidFill>
                  <a:schemeClr val="tx1"/>
                </a:solidFill>
                <a:latin typeface="Century Schoolbook" pitchFamily="18" charset="0"/>
              </a:rPr>
              <a:t>Взрослый- главный, он руководит и управляет ребенком. Активность взрослого выше, чем активность ребенка, в том числе и речевая (взрослый «много» говорит) </a:t>
            </a:r>
            <a:r>
              <a:rPr lang="ru-RU" b="1" dirty="0" smtClean="0">
                <a:latin typeface="Century Schoolbook" pitchFamily="18" charset="0"/>
              </a:rPr>
              <a:t>	</a:t>
            </a:r>
          </a:p>
        </p:txBody>
      </p:sp>
      <p:sp>
        <p:nvSpPr>
          <p:cNvPr id="5" name="Прямоугольник 4"/>
          <p:cNvSpPr/>
          <p:nvPr/>
        </p:nvSpPr>
        <p:spPr>
          <a:xfrm>
            <a:off x="4500562" y="1214422"/>
            <a:ext cx="4357718" cy="2786082"/>
          </a:xfrm>
          <a:prstGeom prst="rect">
            <a:avLst/>
          </a:prstGeom>
          <a:solidFill>
            <a:schemeClr val="accent6">
              <a:lumMod val="60000"/>
              <a:lumOff val="40000"/>
            </a:schemeClr>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Century Schoolbook" pitchFamily="18" charset="0"/>
              </a:rPr>
              <a:t>« Партнер – </a:t>
            </a:r>
            <a:r>
              <a:rPr lang="ru-RU" b="1" dirty="0" err="1" smtClean="0">
                <a:solidFill>
                  <a:schemeClr val="tx1"/>
                </a:solidFill>
                <a:latin typeface="Century Schoolbook" pitchFamily="18" charset="0"/>
              </a:rPr>
              <a:t>партнер</a:t>
            </a:r>
            <a:r>
              <a:rPr lang="ru-RU" b="1" dirty="0" smtClean="0">
                <a:solidFill>
                  <a:schemeClr val="tx1"/>
                </a:solidFill>
                <a:latin typeface="Century Schoolbook" pitchFamily="18" charset="0"/>
              </a:rPr>
              <a:t>» </a:t>
            </a:r>
          </a:p>
          <a:p>
            <a:r>
              <a:rPr lang="ru-RU" b="1" dirty="0" smtClean="0">
                <a:solidFill>
                  <a:schemeClr val="tx1"/>
                </a:solidFill>
                <a:latin typeface="Century Schoolbook" pitchFamily="18" charset="0"/>
              </a:rPr>
              <a:t>Ребенок и взрослый – оба субъекты взаимодействия </a:t>
            </a:r>
          </a:p>
          <a:p>
            <a:r>
              <a:rPr lang="ru-RU" b="1" dirty="0" smtClean="0">
                <a:solidFill>
                  <a:schemeClr val="tx1"/>
                </a:solidFill>
                <a:latin typeface="Century Schoolbook" pitchFamily="18" charset="0"/>
              </a:rPr>
              <a:t>Они равны по значимости. Каждый в равной степени ценен. Хотя взрослый, старше и опытнее. Активность ребенка по крайней мере не меньше, чем активность взрослого </a:t>
            </a:r>
            <a:r>
              <a:rPr lang="ru-RU" b="1" dirty="0" smtClean="0"/>
              <a:t>	</a:t>
            </a:r>
          </a:p>
        </p:txBody>
      </p:sp>
      <p:sp>
        <p:nvSpPr>
          <p:cNvPr id="6" name="Горизонтальный свиток 5"/>
          <p:cNvSpPr/>
          <p:nvPr/>
        </p:nvSpPr>
        <p:spPr>
          <a:xfrm>
            <a:off x="214282" y="4929198"/>
            <a:ext cx="3929090" cy="1440000"/>
          </a:xfrm>
          <a:prstGeom prst="horizontalScroll">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ЗАНЯТИЕ</a:t>
            </a:r>
          </a:p>
        </p:txBody>
      </p:sp>
      <p:sp>
        <p:nvSpPr>
          <p:cNvPr id="7" name="Горизонтальный свиток 6"/>
          <p:cNvSpPr/>
          <p:nvPr/>
        </p:nvSpPr>
        <p:spPr>
          <a:xfrm>
            <a:off x="4786314" y="4929198"/>
            <a:ext cx="3929090" cy="1440000"/>
          </a:xfrm>
          <a:prstGeom prst="horizontalScroll">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Century Schoolbook" pitchFamily="18" charset="0"/>
              </a:rPr>
              <a:t>НЕПОСРЕДСТВЕННО ОБРАЗОВАТЕЛЬНАЯ ДЕЯТЕЛЬНОСТЬ</a:t>
            </a:r>
            <a:endParaRPr lang="ru-RU" sz="1600" b="1"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a:xfrm rot="21123035">
            <a:off x="174310" y="974153"/>
            <a:ext cx="3259824" cy="1884094"/>
          </a:xfrm>
          <a:prstGeom prst="cloudCallout">
            <a:avLst>
              <a:gd name="adj1" fmla="val -23802"/>
              <a:gd name="adj2" fmla="val 97980"/>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accent3">
                  <a:lumMod val="50000"/>
                </a:schemeClr>
              </a:solidFill>
              <a:latin typeface="Century Schoolbook" pitchFamily="18" charset="0"/>
            </a:endParaRPr>
          </a:p>
          <a:p>
            <a:pPr algn="ctr"/>
            <a:endParaRPr lang="ru-RU" sz="1400" b="1" dirty="0" smtClean="0">
              <a:solidFill>
                <a:schemeClr val="accent3">
                  <a:lumMod val="50000"/>
                </a:schemeClr>
              </a:solidFill>
              <a:latin typeface="Century Schoolbook" pitchFamily="18" charset="0"/>
            </a:endParaRPr>
          </a:p>
          <a:p>
            <a:pPr algn="ctr"/>
            <a:endParaRPr lang="ru-RU" sz="1400" b="1" dirty="0" smtClean="0">
              <a:solidFill>
                <a:schemeClr val="accent3">
                  <a:lumMod val="50000"/>
                </a:schemeClr>
              </a:solidFill>
              <a:latin typeface="Century Schoolbook" pitchFamily="18" charset="0"/>
            </a:endParaRPr>
          </a:p>
          <a:p>
            <a:pPr algn="ctr"/>
            <a:r>
              <a:rPr lang="ru-RU" sz="1400" b="1" dirty="0" smtClean="0">
                <a:solidFill>
                  <a:schemeClr val="accent3">
                    <a:lumMod val="50000"/>
                  </a:schemeClr>
                </a:solidFill>
                <a:latin typeface="Century Schoolbook" pitchFamily="18" charset="0"/>
              </a:rPr>
              <a:t>ИНДИВИДУАЛЬНЯ</a:t>
            </a:r>
          </a:p>
          <a:p>
            <a:pPr algn="ctr"/>
            <a:r>
              <a:rPr lang="ru-RU" sz="1400" b="1" dirty="0" smtClean="0">
                <a:solidFill>
                  <a:schemeClr val="accent3">
                    <a:lumMod val="50000"/>
                  </a:schemeClr>
                </a:solidFill>
                <a:latin typeface="Century Schoolbook" pitchFamily="18" charset="0"/>
              </a:rPr>
              <a:t> форма организации обучения </a:t>
            </a:r>
            <a:endParaRPr lang="ru-RU" sz="1400" dirty="0">
              <a:solidFill>
                <a:schemeClr val="accent3">
                  <a:lumMod val="50000"/>
                </a:schemeClr>
              </a:solidFill>
              <a:latin typeface="Century Schoolbook" pitchFamily="18" charset="0"/>
            </a:endParaRPr>
          </a:p>
        </p:txBody>
      </p:sp>
      <p:sp>
        <p:nvSpPr>
          <p:cNvPr id="6" name="Выноска-облако 5"/>
          <p:cNvSpPr/>
          <p:nvPr/>
        </p:nvSpPr>
        <p:spPr>
          <a:xfrm>
            <a:off x="3143240" y="0"/>
            <a:ext cx="2928958" cy="1260000"/>
          </a:xfrm>
          <a:prstGeom prst="cloudCallout">
            <a:avLst>
              <a:gd name="adj1" fmla="val 6586"/>
              <a:gd name="adj2" fmla="val 95100"/>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lumMod val="50000"/>
                  </a:schemeClr>
                </a:solidFill>
                <a:latin typeface="Century Schoolbook" pitchFamily="18" charset="0"/>
              </a:rPr>
              <a:t>ПОДРУППОВАЯ форма организации обучения </a:t>
            </a:r>
            <a:endParaRPr lang="ru-RU" sz="1400" dirty="0">
              <a:solidFill>
                <a:schemeClr val="tx2">
                  <a:lumMod val="50000"/>
                </a:schemeClr>
              </a:solidFill>
              <a:latin typeface="Century Schoolbook" pitchFamily="18" charset="0"/>
            </a:endParaRPr>
          </a:p>
        </p:txBody>
      </p:sp>
      <p:sp>
        <p:nvSpPr>
          <p:cNvPr id="7" name="Выноска-облако 6"/>
          <p:cNvSpPr/>
          <p:nvPr/>
        </p:nvSpPr>
        <p:spPr>
          <a:xfrm>
            <a:off x="6215010" y="714356"/>
            <a:ext cx="2928990" cy="1224000"/>
          </a:xfrm>
          <a:prstGeom prst="cloudCallout">
            <a:avLst>
              <a:gd name="adj1" fmla="val 82"/>
              <a:gd name="adj2" fmla="val 188460"/>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00000"/>
                </a:solidFill>
                <a:latin typeface="Century Schoolbook" pitchFamily="18" charset="0"/>
              </a:rPr>
              <a:t>ФРОНТАЛЬНАЯ </a:t>
            </a:r>
          </a:p>
          <a:p>
            <a:pPr algn="ctr"/>
            <a:r>
              <a:rPr lang="ru-RU" sz="1400" b="1" dirty="0" smtClean="0">
                <a:solidFill>
                  <a:srgbClr val="C00000"/>
                </a:solidFill>
                <a:latin typeface="Century Schoolbook" pitchFamily="18" charset="0"/>
              </a:rPr>
              <a:t>форма организации обучения </a:t>
            </a:r>
            <a:endParaRPr lang="ru-RU" sz="1400" dirty="0">
              <a:solidFill>
                <a:srgbClr val="C00000"/>
              </a:solidFill>
              <a:latin typeface="Century Schoolbook" pitchFamily="18" charset="0"/>
            </a:endParaRPr>
          </a:p>
        </p:txBody>
      </p:sp>
      <p:pic>
        <p:nvPicPr>
          <p:cNvPr id="5122" name="Picture 2" descr="C:\Documents and Settings\User\Мои документы\Мои рисунки\IMG_9805.jpg"/>
          <p:cNvPicPr>
            <a:picLocks noChangeAspect="1" noChangeArrowheads="1"/>
          </p:cNvPicPr>
          <p:nvPr/>
        </p:nvPicPr>
        <p:blipFill>
          <a:blip r:embed="rId2" cstate="print"/>
          <a:srcRect/>
          <a:stretch>
            <a:fillRect/>
          </a:stretch>
        </p:blipFill>
        <p:spPr bwMode="auto">
          <a:xfrm>
            <a:off x="251520" y="3717032"/>
            <a:ext cx="2770367" cy="3000396"/>
          </a:xfrm>
          <a:prstGeom prst="rect">
            <a:avLst/>
          </a:prstGeom>
          <a:noFill/>
          <a:effectLst>
            <a:softEdge rad="127000"/>
          </a:effectLst>
        </p:spPr>
      </p:pic>
      <p:pic>
        <p:nvPicPr>
          <p:cNvPr id="5123" name="Picture 3" descr="C:\Documents and Settings\User\Мои документы\Мои рисунки\фото детей к презентации\IMG_9761.jpg"/>
          <p:cNvPicPr>
            <a:picLocks noChangeAspect="1" noChangeArrowheads="1"/>
          </p:cNvPicPr>
          <p:nvPr/>
        </p:nvPicPr>
        <p:blipFill>
          <a:blip r:embed="rId3" cstate="print"/>
          <a:srcRect/>
          <a:stretch>
            <a:fillRect/>
          </a:stretch>
        </p:blipFill>
        <p:spPr bwMode="auto">
          <a:xfrm>
            <a:off x="2714612" y="1928802"/>
            <a:ext cx="3607064" cy="3000397"/>
          </a:xfrm>
          <a:prstGeom prst="rect">
            <a:avLst/>
          </a:prstGeom>
          <a:noFill/>
          <a:effectLst>
            <a:softEdge rad="127000"/>
          </a:effectLst>
        </p:spPr>
      </p:pic>
      <p:pic>
        <p:nvPicPr>
          <p:cNvPr id="5124" name="Picture 4" descr="C:\Documents and Settings\User\Мои документы\Мои рисунки\IMG_9803.jpg"/>
          <p:cNvPicPr>
            <a:picLocks noChangeAspect="1" noChangeArrowheads="1"/>
          </p:cNvPicPr>
          <p:nvPr/>
        </p:nvPicPr>
        <p:blipFill>
          <a:blip r:embed="rId4" cstate="print"/>
          <a:srcRect/>
          <a:stretch>
            <a:fillRect/>
          </a:stretch>
        </p:blipFill>
        <p:spPr bwMode="auto">
          <a:xfrm>
            <a:off x="5286380" y="3927574"/>
            <a:ext cx="3622529" cy="273580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3500438"/>
            <a:ext cx="2702104" cy="307183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dirty="0" smtClean="0">
                <a:solidFill>
                  <a:schemeClr val="accent3">
                    <a:lumMod val="50000"/>
                  </a:schemeClr>
                </a:solidFill>
                <a:latin typeface="Cambria" pitchFamily="18" charset="0"/>
              </a:rPr>
              <a:t>+ </a:t>
            </a:r>
            <a:r>
              <a:rPr lang="ru-RU" b="1" dirty="0" smtClean="0">
                <a:solidFill>
                  <a:schemeClr val="accent3">
                    <a:lumMod val="50000"/>
                  </a:schemeClr>
                </a:solidFill>
                <a:latin typeface="Cambria" pitchFamily="18" charset="0"/>
              </a:rPr>
              <a:t>позволяет индивидуализировать обучение (содержание, методы, средства) </a:t>
            </a:r>
          </a:p>
          <a:p>
            <a:r>
              <a:rPr lang="ru-RU" b="1" dirty="0" smtClean="0">
                <a:solidFill>
                  <a:schemeClr val="accent3">
                    <a:lumMod val="50000"/>
                  </a:schemeClr>
                </a:solidFill>
                <a:latin typeface="Cambria" pitchFamily="18" charset="0"/>
              </a:rPr>
              <a:t> -неэкономичность обучения; ограничение сотрудничества с другими детьми 	</a:t>
            </a:r>
          </a:p>
        </p:txBody>
      </p:sp>
      <p:sp>
        <p:nvSpPr>
          <p:cNvPr id="8" name="Прямоугольник 7"/>
          <p:cNvSpPr/>
          <p:nvPr/>
        </p:nvSpPr>
        <p:spPr>
          <a:xfrm>
            <a:off x="3214678" y="3071810"/>
            <a:ext cx="2643206" cy="3500462"/>
          </a:xfrm>
          <a:prstGeom prst="rect">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b="1" dirty="0" smtClean="0">
                <a:solidFill>
                  <a:schemeClr val="tx2">
                    <a:lumMod val="50000"/>
                  </a:schemeClr>
                </a:solidFill>
                <a:latin typeface="Cambria" pitchFamily="18" charset="0"/>
              </a:rPr>
              <a:t>+ обеспечение взаимодействия детей в процессе обучения </a:t>
            </a:r>
          </a:p>
          <a:p>
            <a:r>
              <a:rPr lang="ru-RU" b="1" dirty="0" smtClean="0">
                <a:solidFill>
                  <a:schemeClr val="tx2">
                    <a:lumMod val="50000"/>
                  </a:schemeClr>
                </a:solidFill>
                <a:latin typeface="Cambria" pitchFamily="18" charset="0"/>
              </a:rPr>
              <a:t>+ экономичность обучения </a:t>
            </a:r>
          </a:p>
          <a:p>
            <a:r>
              <a:rPr lang="ru-RU" b="1" dirty="0" smtClean="0">
                <a:solidFill>
                  <a:schemeClr val="tx2">
                    <a:lumMod val="50000"/>
                  </a:schemeClr>
                </a:solidFill>
                <a:latin typeface="Cambria" pitchFamily="18" charset="0"/>
              </a:rPr>
              <a:t>+ демократический стиль общения педагога с детьми </a:t>
            </a:r>
            <a:r>
              <a:rPr lang="ru-RU" b="1" dirty="0" smtClean="0"/>
              <a:t>	</a:t>
            </a:r>
          </a:p>
        </p:txBody>
      </p:sp>
      <p:sp>
        <p:nvSpPr>
          <p:cNvPr id="9" name="Прямоугольник 8"/>
          <p:cNvSpPr/>
          <p:nvPr/>
        </p:nvSpPr>
        <p:spPr>
          <a:xfrm>
            <a:off x="6143636" y="2643182"/>
            <a:ext cx="2857520" cy="4000528"/>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b="1" dirty="0" smtClean="0">
                <a:solidFill>
                  <a:srgbClr val="C00000"/>
                </a:solidFill>
                <a:latin typeface="Cambria" pitchFamily="18" charset="0"/>
              </a:rPr>
              <a:t>+ минимальные затраты времени </a:t>
            </a:r>
          </a:p>
          <a:p>
            <a:r>
              <a:rPr lang="ru-RU" b="1" dirty="0" smtClean="0">
                <a:solidFill>
                  <a:srgbClr val="C00000"/>
                </a:solidFill>
                <a:latin typeface="Cambria" pitchFamily="18" charset="0"/>
              </a:rPr>
              <a:t>+ экономичность обучения </a:t>
            </a:r>
          </a:p>
          <a:p>
            <a:r>
              <a:rPr lang="ru-RU" b="1" dirty="0" smtClean="0">
                <a:solidFill>
                  <a:srgbClr val="C00000"/>
                </a:solidFill>
                <a:latin typeface="Cambria" pitchFamily="18" charset="0"/>
              </a:rPr>
              <a:t>- нет учета индивидуальных особенностей детей - низкая активность детей - преобладание авторитарного способа взаимодействия педагога с детьми </a:t>
            </a:r>
            <a:r>
              <a:rPr lang="ru-RU" b="1" dirty="0" smtClean="0">
                <a:latin typeface="Cambria" pitchFamily="18" charset="0"/>
              </a:rPr>
              <a:t>	</a:t>
            </a:r>
          </a:p>
        </p:txBody>
      </p:sp>
      <p:sp>
        <p:nvSpPr>
          <p:cNvPr id="10" name="Выноска-облако 9"/>
          <p:cNvSpPr/>
          <p:nvPr/>
        </p:nvSpPr>
        <p:spPr>
          <a:xfrm>
            <a:off x="179512" y="1268760"/>
            <a:ext cx="3456384" cy="1368152"/>
          </a:xfrm>
          <a:prstGeom prst="cloudCallout">
            <a:avLst>
              <a:gd name="adj1" fmla="val -8014"/>
              <a:gd name="adj2" fmla="val 104209"/>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accent3">
                  <a:lumMod val="50000"/>
                </a:schemeClr>
              </a:solidFill>
              <a:latin typeface="Century Schoolbook" pitchFamily="18" charset="0"/>
            </a:endParaRPr>
          </a:p>
          <a:p>
            <a:pPr algn="ctr"/>
            <a:r>
              <a:rPr lang="ru-RU" sz="1400" b="1" dirty="0" smtClean="0">
                <a:solidFill>
                  <a:schemeClr val="accent3">
                    <a:lumMod val="50000"/>
                  </a:schemeClr>
                </a:solidFill>
                <a:latin typeface="Century Schoolbook" pitchFamily="18" charset="0"/>
              </a:rPr>
              <a:t>ИНДИВИДУАЛЬНАЯ форма организации образовательной деятельности  </a:t>
            </a:r>
            <a:endParaRPr lang="ru-RU" sz="1400" dirty="0">
              <a:solidFill>
                <a:schemeClr val="accent3">
                  <a:lumMod val="50000"/>
                </a:schemeClr>
              </a:solidFill>
              <a:latin typeface="Century Schoolbook" pitchFamily="18" charset="0"/>
            </a:endParaRPr>
          </a:p>
        </p:txBody>
      </p:sp>
      <p:sp>
        <p:nvSpPr>
          <p:cNvPr id="11" name="Выноска-облако 10"/>
          <p:cNvSpPr/>
          <p:nvPr/>
        </p:nvSpPr>
        <p:spPr>
          <a:xfrm>
            <a:off x="3143240" y="0"/>
            <a:ext cx="2928958" cy="1545728"/>
          </a:xfrm>
          <a:prstGeom prst="cloudCallout">
            <a:avLst>
              <a:gd name="adj1" fmla="val -439"/>
              <a:gd name="adj2" fmla="val 156786"/>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lumMod val="50000"/>
                  </a:schemeClr>
                </a:solidFill>
                <a:latin typeface="Century Schoolbook" pitchFamily="18" charset="0"/>
              </a:rPr>
              <a:t>ПОДРУППОВАЯ форма организации образовательной деятельности  </a:t>
            </a:r>
            <a:endParaRPr lang="ru-RU" sz="1400" dirty="0">
              <a:solidFill>
                <a:schemeClr val="tx2">
                  <a:lumMod val="50000"/>
                </a:schemeClr>
              </a:solidFill>
              <a:latin typeface="Century Schoolbook" pitchFamily="18" charset="0"/>
            </a:endParaRPr>
          </a:p>
        </p:txBody>
      </p:sp>
      <p:sp>
        <p:nvSpPr>
          <p:cNvPr id="12" name="Выноска-облако 11"/>
          <p:cNvSpPr/>
          <p:nvPr/>
        </p:nvSpPr>
        <p:spPr>
          <a:xfrm>
            <a:off x="6215010" y="142852"/>
            <a:ext cx="2928990" cy="1485948"/>
          </a:xfrm>
          <a:prstGeom prst="cloudCallout">
            <a:avLst>
              <a:gd name="adj1" fmla="val -1219"/>
              <a:gd name="adj2" fmla="val 108307"/>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00000"/>
                </a:solidFill>
                <a:latin typeface="Century Schoolbook" pitchFamily="18" charset="0"/>
              </a:rPr>
              <a:t>ФРОНТАЛЬНАЯ </a:t>
            </a:r>
          </a:p>
          <a:p>
            <a:pPr algn="ctr"/>
            <a:r>
              <a:rPr lang="ru-RU" sz="1400" b="1" dirty="0" smtClean="0">
                <a:solidFill>
                  <a:srgbClr val="C00000"/>
                </a:solidFill>
                <a:latin typeface="Century Schoolbook" pitchFamily="18" charset="0"/>
              </a:rPr>
              <a:t>форма организации образовательной деятельности  </a:t>
            </a:r>
            <a:endParaRPr lang="ru-RU" sz="1400" dirty="0">
              <a:solidFill>
                <a:srgbClr val="C00000"/>
              </a:solidFill>
              <a:latin typeface="Century Schoolbook"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2162</Words>
  <Application>Microsoft Office PowerPoint</Application>
  <PresentationFormat>Экран (4:3)</PresentationFormat>
  <Paragraphs>210</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Найдите три отличия </vt:lpstr>
      <vt:lpstr>Рабочее пространство при разной форме организации ОД </vt:lpstr>
      <vt:lpstr>Слайд 5</vt:lpstr>
      <vt:lpstr>Позиция взрослого </vt:lpstr>
      <vt:lpstr>Позиция ребенка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106</cp:revision>
  <dcterms:created xsi:type="dcterms:W3CDTF">2015-11-23T05:52:47Z</dcterms:created>
  <dcterms:modified xsi:type="dcterms:W3CDTF">2016-11-30T10:45:18Z</dcterms:modified>
</cp:coreProperties>
</file>